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1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4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5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7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8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9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0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1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4" r:id="rId3"/>
    <p:sldId id="285" r:id="rId4"/>
    <p:sldId id="302" r:id="rId5"/>
    <p:sldId id="317" r:id="rId6"/>
    <p:sldId id="321" r:id="rId7"/>
    <p:sldId id="325" r:id="rId8"/>
    <p:sldId id="322" r:id="rId9"/>
    <p:sldId id="316" r:id="rId10"/>
    <p:sldId id="269" r:id="rId11"/>
    <p:sldId id="298" r:id="rId12"/>
    <p:sldId id="312" r:id="rId13"/>
    <p:sldId id="309" r:id="rId14"/>
    <p:sldId id="283" r:id="rId15"/>
    <p:sldId id="268" r:id="rId16"/>
    <p:sldId id="313" r:id="rId17"/>
    <p:sldId id="305" r:id="rId18"/>
    <p:sldId id="289" r:id="rId19"/>
    <p:sldId id="319" r:id="rId20"/>
    <p:sldId id="318" r:id="rId21"/>
    <p:sldId id="320" r:id="rId22"/>
    <p:sldId id="326" r:id="rId23"/>
    <p:sldId id="327" r:id="rId24"/>
    <p:sldId id="287" r:id="rId25"/>
    <p:sldId id="277" r:id="rId26"/>
    <p:sldId id="266" r:id="rId27"/>
    <p:sldId id="310" r:id="rId28"/>
    <p:sldId id="311" r:id="rId29"/>
    <p:sldId id="307" r:id="rId30"/>
    <p:sldId id="278" r:id="rId31"/>
    <p:sldId id="297" r:id="rId32"/>
    <p:sldId id="301" r:id="rId33"/>
    <p:sldId id="300" r:id="rId3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5800"/>
    <a:srgbClr val="CC66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8" autoAdjust="0"/>
    <p:restoredTop sz="94622" autoAdjust="0"/>
  </p:normalViewPr>
  <p:slideViewPr>
    <p:cSldViewPr>
      <p:cViewPr varScale="1">
        <p:scale>
          <a:sx n="92" d="100"/>
          <a:sy n="92" d="100"/>
        </p:scale>
        <p:origin x="102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&#1041;&#1040;&#1047;&#1067;\2020%20&#1075;\&#1085;&#1072;%2001.06.2020\&#1055;&#1088;&#1086;&#1077;&#1082;&#1090;&#1099;%20&#1087;&#1086;%20&#1089;&#1091;&#1073;&#1089;&#1080;&#1076;&#1080;&#1088;&#1086;&#1074;&#1072;&#1085;&#1080;&#1102;%20&#1085;&#1072;%201%20&#1080;&#1102;&#1085;&#1103;%202020&#1075;.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4%20&#1072;&#1087;&#1088;&#1077;&#1083;&#1100;\&#1085;&#1086;&#1091;&#1090;\&#1046;&#1072;&#1084;&#1073;&#1099;&#1083;&#1089;&#1082;&#1072;&#1103;%20&#1086;&#1073;&#1083;\&#1075;&#1088;&#1072;&#1092;&#1080;&#1082;&#108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4%20&#1072;&#1087;&#1088;&#1077;&#1083;&#1100;\&#1085;&#1086;&#1091;&#1090;\&#1046;&#1072;&#1084;&#1073;&#1099;&#1083;&#1089;&#1082;&#1072;&#1103;%20&#1086;&#1073;&#1083;\&#1075;&#1088;&#1072;&#1092;&#1080;&#1082;&#1080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4%20&#1072;&#1087;&#1088;&#1077;&#1083;&#1100;\&#1085;&#1086;&#1091;&#1090;\&#1046;&#1072;&#1084;&#1073;&#1099;&#1083;&#1089;&#1082;&#1072;&#1103;%20&#1086;&#1073;&#1083;\&#1075;&#1088;&#1072;&#1092;&#1080;&#1082;&#1080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4%20&#1072;&#1087;&#1088;&#1077;&#1083;&#1100;\&#1085;&#1086;&#1091;&#1090;\&#1046;&#1072;&#1084;&#1073;&#1099;&#1083;&#1089;&#1082;&#1072;&#1103;%20&#1086;&#1073;&#1083;\&#1075;&#1088;&#1072;&#1092;&#1080;&#1082;&#1080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4%20&#1072;&#1087;&#1088;&#1077;&#1083;&#1100;\&#1085;&#1086;&#1091;&#1090;\&#1046;&#1072;&#1084;&#1073;&#1099;&#1083;&#1089;&#1082;&#1072;&#1103;%20&#1086;&#1073;&#1083;\&#1075;&#1088;&#1072;&#1092;&#1080;&#1082;&#1080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4%20&#1072;&#1087;&#1088;&#1077;&#1083;&#1100;\&#1085;&#1086;&#1091;&#1090;\&#1046;&#1072;&#1084;&#1073;&#1099;&#1083;&#1089;&#1082;&#1072;&#1103;%20&#1086;&#1073;&#1083;\&#1075;&#1088;&#1072;&#1092;&#1080;&#1082;&#1080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\Desktop\&#1088;&#1072;&#1073;&#1086;&#1090;&#1072;\&#1040;&#1085;&#1072;&#1083;&#1080;&#1079;%20&#1046;&#1072;&#1084;&#1073;&#1099;&#1083;&#1089;&#1082;&#1086;&#1081;%20&#1086;&#1073;&#1083;&#1072;&#1089;&#1090;&#1080;\&#1075;&#1088;&#1072;&#1092;&#1080;&#1082;&#1080;%202020%2006%2015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\Desktop\&#1088;&#1072;&#1073;&#1086;&#1090;&#1072;\&#1040;&#1085;&#1072;&#1083;&#1080;&#1079;%20&#1046;&#1072;&#1084;&#1073;&#1099;&#1083;&#1089;&#1082;&#1086;&#1081;%20&#1086;&#1073;&#1083;&#1072;&#1089;&#1090;&#1080;\&#1075;&#1088;&#1072;&#1092;&#1080;&#1082;&#1080;%202020%2006%2015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3%20&#1084;&#1072;&#1088;&#1090;\&#1040;&#1085;&#1072;&#1083;&#1080;&#1079;%20&#1088;&#1077;&#1075;&#1080;&#1086;&#1085;&#1072;%20&#1053;&#1091;&#1088;%20&#1057;&#1091;&#1083;&#1090;&#1072;&#1085;\&#1043;&#1088;&#1072;&#1092;&#1080;&#1082;&#1080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6%20&#1080;&#1102;&#1085;&#1100;\&#1040;&#1085;&#1072;&#1083;&#1080;&#1079;%20&#1088;&#1077;&#1075;&#1080;&#1086;&#1085;&#1072;%20&#1046;&#1072;&#1084;&#1073;&#1099;&#1083;&#1089;&#1082;&#1086;&#1081;%20&#1086;&#1073;&#1083;&#1072;&#1089;&#1090;&#1080;\&#1075;&#1088;&#1072;&#1092;&#1080;&#1082;&#1080;%202020%2006%2015%20(&#1040;&#1074;&#1090;&#1086;&#1089;&#1086;&#1093;&#1088;&#1072;&#1085;&#1077;&#1085;&#1085;&#1099;&#1081;)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&#1041;&#1040;&#1047;&#1067;\2020%20&#1075;\&#1085;&#1072;%2001.06.2020\&#1043;&#1072;&#1088;&#1072;&#1085;&#1090;&#1080;&#1080;%20&#1044;&#1050;&#1041;%20&#1085;&#1072;%2001.06.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\Desktop\06%20&#1080;&#1102;&#1085;&#1100;\&#1040;&#1085;&#1072;&#1083;&#1080;&#1079;%20&#1088;&#1077;&#1075;&#1080;&#1086;&#1085;&#1072;%20&#1046;&#1072;&#1084;&#1073;&#1099;&#1083;&#1089;&#1082;&#1086;&#1081;%20&#1086;&#1073;&#1083;&#1072;&#1089;&#1090;&#1080;\&#1075;&#1088;&#1072;&#1092;&#1080;&#1082;&#1080;%202020%2006%2015%20(&#1040;&#1074;&#1090;&#1086;&#1089;&#1086;&#1093;&#1088;&#1072;&#1085;&#1077;&#1085;&#1085;&#1099;&#1081;)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4%20&#1072;&#1087;&#1088;&#1077;&#1083;&#1100;\&#1085;&#1086;&#1091;&#1090;\&#1046;&#1072;&#1084;&#1073;&#1099;&#1083;&#1089;&#1082;&#1072;&#1103;%20&#1086;&#1073;&#1083;\&#1075;&#1088;&#1072;&#1092;&#1080;&#1082;&#1080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&#1041;&#1040;&#1047;&#1067;\2020%20&#1075;\&#1085;&#1072;%2001.06.2020\&#1076;&#1083;&#1103;%20&#1089;&#1087;&#1088;&#1072;&#1074;&#1086;&#108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6%20&#1080;&#1102;&#1085;&#1100;\&#1040;&#1085;&#1072;&#1083;&#1080;&#1079;%20&#1088;&#1077;&#1075;&#1080;&#1086;&#1085;&#1072;%20&#1046;&#1072;&#1084;&#1073;&#1099;&#1083;&#1089;&#1082;&#1086;&#1081;%20&#1086;&#1073;&#1083;&#1072;&#1089;&#1090;&#1080;\&#1075;&#1088;&#1072;&#1092;&#1080;&#1082;&#1080;%202020%2006%201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kzat.imashev\Desktop\&#1057;&#1054;&#1062;%20&#1069;&#1060;&#1060;&#1045;&#1050;&#1058;\2019\2018-07-04%200001%20&#1060;&#1072;&#1081;&#1083;%20&#1089;&#1086;&#1094;%20&#1101;&#1082;&#1086;&#1085;&#1086;&#1084;%20&#1087;&#1086;%20&#1074;&#1089;&#1077;&#1084;%20(&#1074;%20&#1090;.&#1095;.%20&#1043;&#1055;%20&#1044;&#1050;&#1041;%202025%20&#1055;&#1051;&#1040;&#1053;)%20(00000002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kzat.imashev\Desktop\&#1057;&#1054;&#1062;%20&#1069;&#1060;&#1060;&#1045;&#1050;&#1058;\2019\2018-07-04%200001%20&#1060;&#1072;&#1081;&#1083;%20&#1089;&#1086;&#1094;%20&#1101;&#1082;&#1086;&#1085;&#1086;&#1084;%20&#1087;&#1086;%20&#1074;&#1089;&#1077;&#1084;%20(&#1074;%20&#1090;.&#1095;.%20&#1043;&#1055;%20&#1044;&#1050;&#1041;%202025%20&#1055;&#1051;&#1040;&#1053;)%20(00000002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kzat.imashev\Desktop\&#1057;&#1054;&#1062;%20&#1069;&#1060;&#1060;&#1045;&#1050;&#1058;\2019\2018-07-04%200001%20&#1060;&#1072;&#1081;&#1083;%20&#1089;&#1086;&#1094;%20&#1101;&#1082;&#1086;&#1085;&#1086;&#1084;%20&#1087;&#1086;%20&#1074;&#1089;&#1077;&#1084;%20(&#1074;%20&#1090;.&#1095;.%20&#1043;&#1055;%20&#1044;&#1050;&#1041;%202025%20&#1055;&#1051;&#1040;&#1053;)%20(00000002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kzat.imashev\Desktop\&#1057;&#1054;&#1062;%20&#1069;&#1060;&#1060;&#1045;&#1050;&#1058;\2019\2018-07-04%200001%20&#1060;&#1072;&#1081;&#1083;%20&#1089;&#1086;&#1094;%20&#1101;&#1082;&#1086;&#1085;&#1086;&#1084;%20&#1087;&#1086;%20&#1074;&#1089;&#1077;&#1084;%20(&#1074;%20&#1090;.&#1095;.%20&#1043;&#1055;%20&#1044;&#1050;&#1041;%202025%20&#1055;&#1051;&#1040;&#1053;)%20(0000000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08573668102347"/>
          <c:y val="3.8261494114357884E-2"/>
          <c:w val="0.69527976619429732"/>
          <c:h val="0.722602360041262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8F3-4D4D-9CE0-C37ABE549C8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8F3-4D4D-9CE0-C37ABE549C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Лист3!$R$24:$R$25</c:f>
              <c:strCache>
                <c:ptCount val="2"/>
                <c:pt idx="0">
                  <c:v>Жамбылская обл.</c:v>
                </c:pt>
                <c:pt idx="1">
                  <c:v>Прочие регионы</c:v>
                </c:pt>
              </c:strCache>
            </c:strRef>
          </c:cat>
          <c:val>
            <c:numRef>
              <c:f>Лист3!$S$24:$S$25</c:f>
              <c:numCache>
                <c:formatCode>0%</c:formatCode>
                <c:ptCount val="2"/>
                <c:pt idx="0">
                  <c:v>6.4441237372152849E-2</c:v>
                </c:pt>
                <c:pt idx="1">
                  <c:v>0.9355587626278471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F3-4D4D-9CE0-C37ABE549C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572522648734473"/>
          <c:w val="1"/>
          <c:h val="0.144128336884321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'17 слайд'!$B$3</c:f>
              <c:strCache>
                <c:ptCount val="1"/>
                <c:pt idx="0">
                  <c:v>Рабочая сила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 слайд'!$C$2:$E$2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</c:strCache>
            </c:strRef>
          </c:cat>
          <c:val>
            <c:numRef>
              <c:f>'17 слайд'!$C$3:$E$3</c:f>
              <c:numCache>
                <c:formatCode>_-* #,##0\ _₽_-;\-* #,##0\ _₽_-;_-* "-"??\ _₽_-;_-@_-</c:formatCode>
                <c:ptCount val="3"/>
                <c:pt idx="0">
                  <c:v>531067</c:v>
                </c:pt>
                <c:pt idx="1">
                  <c:v>533010</c:v>
                </c:pt>
                <c:pt idx="2">
                  <c:v>532485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48-4916-9D21-25DCED757A0A}"/>
            </c:ext>
          </c:extLst>
        </c:ser>
        <c:ser>
          <c:idx val="1"/>
          <c:order val="1"/>
          <c:tx>
            <c:strRef>
              <c:f>'17 слайд'!$B$4</c:f>
              <c:strCache>
                <c:ptCount val="1"/>
                <c:pt idx="0">
                  <c:v>Не рабочая сила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 слайд'!$C$2:$E$2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</c:strCache>
            </c:strRef>
          </c:cat>
          <c:val>
            <c:numRef>
              <c:f>'17 слайд'!$C$4:$E$4</c:f>
              <c:numCache>
                <c:formatCode>_-* #,##0\ _₽_-;\-* #,##0\ _₽_-;_-* "-"??\ _₽_-;_-@_-</c:formatCode>
                <c:ptCount val="3"/>
                <c:pt idx="0">
                  <c:v>216571</c:v>
                </c:pt>
                <c:pt idx="1">
                  <c:v>211800</c:v>
                </c:pt>
                <c:pt idx="2">
                  <c:v>216058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48-4916-9D21-25DCED757A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25747296"/>
        <c:axId val="425746968"/>
      </c:barChart>
      <c:catAx>
        <c:axId val="425747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5746968"/>
        <c:crosses val="autoZero"/>
        <c:auto val="1"/>
        <c:lblAlgn val="ctr"/>
        <c:lblOffset val="100"/>
        <c:noMultiLvlLbl val="0"/>
      </c:catAx>
      <c:valAx>
        <c:axId val="4257469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₽_-;\-* #,##0\ _₽_-;_-* &quot;-&quot;??\ _₽_-;_-@_-" sourceLinked="1"/>
        <c:majorTickMark val="none"/>
        <c:minorTickMark val="none"/>
        <c:tickLblPos val="nextTo"/>
        <c:crossAx val="42574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04420668727651"/>
          <c:y val="8.8657320733882078E-2"/>
          <c:w val="0.71881633496217578"/>
          <c:h val="0.6383174782481770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'17 слайд'!$B$7</c:f>
              <c:strCache>
                <c:ptCount val="1"/>
                <c:pt idx="0">
                  <c:v>Занято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 слайд'!$C$6:$E$6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</c:strCache>
            </c:strRef>
          </c:cat>
          <c:val>
            <c:numRef>
              <c:f>'17 слайд'!$C$7:$E$7</c:f>
              <c:numCache>
                <c:formatCode>_-* #,##0\ _₽_-;\-* #,##0\ _₽_-;_-* "-"??\ _₽_-;_-@_-</c:formatCode>
                <c:ptCount val="3"/>
                <c:pt idx="0">
                  <c:v>505280</c:v>
                </c:pt>
                <c:pt idx="1">
                  <c:v>506975</c:v>
                </c:pt>
                <c:pt idx="2">
                  <c:v>507038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99-419C-B074-17B67229AAB5}"/>
            </c:ext>
          </c:extLst>
        </c:ser>
        <c:ser>
          <c:idx val="1"/>
          <c:order val="1"/>
          <c:tx>
            <c:strRef>
              <c:f>'17 слайд'!$B$8</c:f>
              <c:strCache>
                <c:ptCount val="1"/>
                <c:pt idx="0">
                  <c:v>Безработные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 слайд'!$C$6:$E$6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</c:strCache>
            </c:strRef>
          </c:cat>
          <c:val>
            <c:numRef>
              <c:f>'17 слайд'!$C$8:$E$8</c:f>
              <c:numCache>
                <c:formatCode>_-* #,##0\ _₽_-;\-* #,##0\ _₽_-;_-* "-"??\ _₽_-;_-@_-</c:formatCode>
                <c:ptCount val="3"/>
                <c:pt idx="0">
                  <c:v>25787</c:v>
                </c:pt>
                <c:pt idx="1">
                  <c:v>26035</c:v>
                </c:pt>
                <c:pt idx="2">
                  <c:v>25447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99-419C-B074-17B67229A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25750904"/>
        <c:axId val="425748608"/>
      </c:barChart>
      <c:catAx>
        <c:axId val="425750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5748608"/>
        <c:crosses val="autoZero"/>
        <c:auto val="1"/>
        <c:lblAlgn val="ctr"/>
        <c:lblOffset val="100"/>
        <c:noMultiLvlLbl val="0"/>
      </c:catAx>
      <c:valAx>
        <c:axId val="42574860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25750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'17 слайд'!$B$11</c:f>
              <c:strCache>
                <c:ptCount val="1"/>
                <c:pt idx="0">
                  <c:v>Наемные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 слайд'!$D$10:$F$10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</c:strCache>
            </c:strRef>
          </c:cat>
          <c:val>
            <c:numRef>
              <c:f>'17 слайд'!$D$11:$F$11</c:f>
              <c:numCache>
                <c:formatCode>_-* #,##0\ _₽_-;\-* #,##0\ _₽_-;_-* "-"??\ _₽_-;_-@_-</c:formatCode>
                <c:ptCount val="3"/>
                <c:pt idx="0">
                  <c:v>310829</c:v>
                </c:pt>
                <c:pt idx="1">
                  <c:v>326565</c:v>
                </c:pt>
                <c:pt idx="2">
                  <c:v>330121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42-47DB-9C09-0F926AC577F7}"/>
            </c:ext>
          </c:extLst>
        </c:ser>
        <c:ser>
          <c:idx val="1"/>
          <c:order val="1"/>
          <c:tx>
            <c:strRef>
              <c:f>'17 слайд'!$B$12</c:f>
              <c:strCache>
                <c:ptCount val="1"/>
                <c:pt idx="0">
                  <c:v>Самозанятые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 слайд'!$D$10:$F$10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</c:strCache>
            </c:strRef>
          </c:cat>
          <c:val>
            <c:numRef>
              <c:f>'17 слайд'!$D$12:$F$12</c:f>
              <c:numCache>
                <c:formatCode>_-* #,##0\ _₽_-;\-* #,##0\ _₽_-;_-* "-"??\ _₽_-;_-@_-</c:formatCode>
                <c:ptCount val="3"/>
                <c:pt idx="0">
                  <c:v>194451</c:v>
                </c:pt>
                <c:pt idx="1">
                  <c:v>180410</c:v>
                </c:pt>
                <c:pt idx="2">
                  <c:v>176917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42-47DB-9C09-0F926AC577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60593176"/>
        <c:axId val="360590880"/>
      </c:barChart>
      <c:catAx>
        <c:axId val="360593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0590880"/>
        <c:crosses val="autoZero"/>
        <c:auto val="1"/>
        <c:lblAlgn val="ctr"/>
        <c:lblOffset val="100"/>
        <c:noMultiLvlLbl val="0"/>
      </c:catAx>
      <c:valAx>
        <c:axId val="3605908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₽_-;\-* #,##0\ _₽_-;_-* &quot;-&quot;??\ _₽_-;_-@_-" sourceLinked="1"/>
        <c:majorTickMark val="none"/>
        <c:minorTickMark val="none"/>
        <c:tickLblPos val="nextTo"/>
        <c:crossAx val="360593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25535853947846"/>
          <c:y val="8.5007005427827548E-2"/>
          <c:w val="0.59484086621206766"/>
          <c:h val="0.7084845659944398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EB9-435D-8A26-791E26CA91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EB9-435D-8A26-791E26CA91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занятость!$A$15:$A$16</c:f>
              <c:strCache>
                <c:ptCount val="2"/>
                <c:pt idx="0">
                  <c:v>Город </c:v>
                </c:pt>
                <c:pt idx="1">
                  <c:v>Село</c:v>
                </c:pt>
              </c:strCache>
            </c:strRef>
          </c:cat>
          <c:val>
            <c:numRef>
              <c:f>занятость!$B$15:$B$16</c:f>
              <c:numCache>
                <c:formatCode>0%</c:formatCode>
                <c:ptCount val="2"/>
                <c:pt idx="0">
                  <c:v>0.39580465369459489</c:v>
                </c:pt>
                <c:pt idx="1">
                  <c:v>0.60419534630540517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B9-435D-8A26-791E26CA91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9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557697395424177"/>
          <c:y val="3.0867619674475905E-2"/>
          <c:w val="0.61295902530012158"/>
          <c:h val="0.7997521015099752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55-43E0-913E-9C5F502C53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55-43E0-913E-9C5F502C53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занятость!$A$15:$A$16</c:f>
              <c:strCache>
                <c:ptCount val="2"/>
                <c:pt idx="0">
                  <c:v>Город </c:v>
                </c:pt>
                <c:pt idx="1">
                  <c:v>Село</c:v>
                </c:pt>
              </c:strCache>
            </c:strRef>
          </c:cat>
          <c:val>
            <c:numRef>
              <c:f>занятость!$C$15:$C$16</c:f>
              <c:numCache>
                <c:formatCode>0%</c:formatCode>
                <c:ptCount val="2"/>
                <c:pt idx="0">
                  <c:v>0.23583375255063108</c:v>
                </c:pt>
                <c:pt idx="1">
                  <c:v>0.7641662474493689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55-43E0-913E-9C5F502C53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043519011128396"/>
          <c:y val="0.83637501378758983"/>
          <c:w val="0.58853826858316882"/>
          <c:h val="0.161877260789664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32979163931282"/>
          <c:y val="4.9250038603287236E-2"/>
          <c:w val="0.63121471351668001"/>
          <c:h val="0.829534934388513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'вдс врп'!$C$1</c:f>
              <c:strCache>
                <c:ptCount val="1"/>
                <c:pt idx="0">
                  <c:v>ВДС МСП, млрд. тг.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1C2-4DAC-9615-B0ECCEFFCC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'вдс врп'!$B$2:$B$18</c:f>
              <c:strCache>
                <c:ptCount val="17"/>
                <c:pt idx="0">
                  <c:v>СКО</c:v>
                </c:pt>
                <c:pt idx="1">
                  <c:v>Жамбылская</c:v>
                </c:pt>
                <c:pt idx="2">
                  <c:v>Туркестанская</c:v>
                </c:pt>
                <c:pt idx="3">
                  <c:v>Кызылординская</c:v>
                </c:pt>
                <c:pt idx="4">
                  <c:v>Акмолинская</c:v>
                </c:pt>
                <c:pt idx="5">
                  <c:v>г.Шымкент</c:v>
                </c:pt>
                <c:pt idx="6">
                  <c:v>Костанайская</c:v>
                </c:pt>
                <c:pt idx="7">
                  <c:v>Павлодарская</c:v>
                </c:pt>
                <c:pt idx="8">
                  <c:v>ЗКО</c:v>
                </c:pt>
                <c:pt idx="9">
                  <c:v>Актюбинская</c:v>
                </c:pt>
                <c:pt idx="10">
                  <c:v>Алматинская</c:v>
                </c:pt>
                <c:pt idx="11">
                  <c:v>Мангистауская</c:v>
                </c:pt>
                <c:pt idx="12">
                  <c:v>ВКО</c:v>
                </c:pt>
                <c:pt idx="13">
                  <c:v>Карагандинская</c:v>
                </c:pt>
                <c:pt idx="14">
                  <c:v>г.Нур-Султан</c:v>
                </c:pt>
                <c:pt idx="15">
                  <c:v>Атырауская</c:v>
                </c:pt>
                <c:pt idx="16">
                  <c:v>г.Алматы</c:v>
                </c:pt>
              </c:strCache>
            </c:strRef>
          </c:cat>
          <c:val>
            <c:numRef>
              <c:f>'вдс врп'!$C$2:$C$18</c:f>
              <c:numCache>
                <c:formatCode>_-* #,##0\ _₽_-;\-* #,##0\ _₽_-;_-* "-"??\ _₽_-;_-@_-</c:formatCode>
                <c:ptCount val="17"/>
                <c:pt idx="0">
                  <c:v>427.07206389598389</c:v>
                </c:pt>
                <c:pt idx="1">
                  <c:v>354.02713265327731</c:v>
                </c:pt>
                <c:pt idx="2">
                  <c:v>420.78980057654178</c:v>
                </c:pt>
                <c:pt idx="3">
                  <c:v>307.81682377219568</c:v>
                </c:pt>
                <c:pt idx="4">
                  <c:v>549.52055480444039</c:v>
                </c:pt>
                <c:pt idx="5">
                  <c:v>695.42389072073195</c:v>
                </c:pt>
                <c:pt idx="6">
                  <c:v>741.59636742951068</c:v>
                </c:pt>
                <c:pt idx="7">
                  <c:v>526.1725078575339</c:v>
                </c:pt>
                <c:pt idx="8">
                  <c:v>1090.5803065830019</c:v>
                </c:pt>
                <c:pt idx="9">
                  <c:v>622.99631947803528</c:v>
                </c:pt>
                <c:pt idx="10">
                  <c:v>1050.1418937652247</c:v>
                </c:pt>
                <c:pt idx="11">
                  <c:v>851.48726857163365</c:v>
                </c:pt>
                <c:pt idx="12">
                  <c:v>777.24964839725169</c:v>
                </c:pt>
                <c:pt idx="13">
                  <c:v>880.88899058891741</c:v>
                </c:pt>
                <c:pt idx="14">
                  <c:v>4056.4050287031828</c:v>
                </c:pt>
                <c:pt idx="15">
                  <c:v>2030.9295483921846</c:v>
                </c:pt>
                <c:pt idx="16">
                  <c:v>5843.4815116058526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C2-4DAC-9615-B0ECCEFFCCD9}"/>
            </c:ext>
          </c:extLst>
        </c:ser>
        <c:ser>
          <c:idx val="1"/>
          <c:order val="1"/>
          <c:tx>
            <c:strRef>
              <c:f>'вдс врп'!$D$1</c:f>
              <c:strCache>
                <c:ptCount val="1"/>
                <c:pt idx="0">
                  <c:v>ВРП, млрд. тг.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11C2-4DAC-9615-B0ECCEFFCC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'вдс врп'!$B$2:$B$18</c:f>
              <c:strCache>
                <c:ptCount val="17"/>
                <c:pt idx="0">
                  <c:v>СКО</c:v>
                </c:pt>
                <c:pt idx="1">
                  <c:v>Жамбылская</c:v>
                </c:pt>
                <c:pt idx="2">
                  <c:v>Туркестанская</c:v>
                </c:pt>
                <c:pt idx="3">
                  <c:v>Кызылординская</c:v>
                </c:pt>
                <c:pt idx="4">
                  <c:v>Акмолинская</c:v>
                </c:pt>
                <c:pt idx="5">
                  <c:v>г.Шымкент</c:v>
                </c:pt>
                <c:pt idx="6">
                  <c:v>Костанайская</c:v>
                </c:pt>
                <c:pt idx="7">
                  <c:v>Павлодарская</c:v>
                </c:pt>
                <c:pt idx="8">
                  <c:v>ЗКО</c:v>
                </c:pt>
                <c:pt idx="9">
                  <c:v>Актюбинская</c:v>
                </c:pt>
                <c:pt idx="10">
                  <c:v>Алматинская</c:v>
                </c:pt>
                <c:pt idx="11">
                  <c:v>Мангистауская</c:v>
                </c:pt>
                <c:pt idx="12">
                  <c:v>ВКО</c:v>
                </c:pt>
                <c:pt idx="13">
                  <c:v>Карагандинская</c:v>
                </c:pt>
                <c:pt idx="14">
                  <c:v>г.Нур-Султан</c:v>
                </c:pt>
                <c:pt idx="15">
                  <c:v>Атырауская</c:v>
                </c:pt>
                <c:pt idx="16">
                  <c:v>г.Алматы</c:v>
                </c:pt>
              </c:strCache>
            </c:strRef>
          </c:cat>
          <c:val>
            <c:numRef>
              <c:f>'вдс врп'!$D$2:$D$18</c:f>
              <c:numCache>
                <c:formatCode>_-* #,##0\ _₽_-;\-* #,##0\ _₽_-;_-* "-"??\ _₽_-;_-@_-</c:formatCode>
                <c:ptCount val="17"/>
                <c:pt idx="0">
                  <c:v>1358.8</c:v>
                </c:pt>
                <c:pt idx="1">
                  <c:v>1690.6</c:v>
                </c:pt>
                <c:pt idx="2">
                  <c:v>1820.1</c:v>
                </c:pt>
                <c:pt idx="3">
                  <c:v>1831.8</c:v>
                </c:pt>
                <c:pt idx="4">
                  <c:v>1927.4</c:v>
                </c:pt>
                <c:pt idx="5">
                  <c:v>2231.4</c:v>
                </c:pt>
                <c:pt idx="6">
                  <c:v>2414.5</c:v>
                </c:pt>
                <c:pt idx="7">
                  <c:v>2805.9</c:v>
                </c:pt>
                <c:pt idx="8">
                  <c:v>2963.8</c:v>
                </c:pt>
                <c:pt idx="9">
                  <c:v>3039.8</c:v>
                </c:pt>
                <c:pt idx="10">
                  <c:v>3230.5</c:v>
                </c:pt>
                <c:pt idx="11">
                  <c:v>3624.8</c:v>
                </c:pt>
                <c:pt idx="12">
                  <c:v>4088.8</c:v>
                </c:pt>
                <c:pt idx="13">
                  <c:v>5346.9</c:v>
                </c:pt>
                <c:pt idx="14">
                  <c:v>7008.4</c:v>
                </c:pt>
                <c:pt idx="15">
                  <c:v>9143.9</c:v>
                </c:pt>
                <c:pt idx="16">
                  <c:v>14429.1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C2-4DAC-9615-B0ECCEFFCC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78506352"/>
        <c:axId val="1978491792"/>
      </c:barChart>
      <c:catAx>
        <c:axId val="1978506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8491792"/>
        <c:crosses val="autoZero"/>
        <c:auto val="1"/>
        <c:lblAlgn val="ctr"/>
        <c:lblOffset val="100"/>
        <c:tickLblSkip val="1"/>
        <c:noMultiLvlLbl val="0"/>
      </c:catAx>
      <c:valAx>
        <c:axId val="1978491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₽_-;\-* #,##0\ _₽_-;_-* &quot;-&quot;??\ _₽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850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263995919645291"/>
          <c:y val="0.92444543469416673"/>
          <c:w val="0.61471982910989686"/>
          <c:h val="7.55545653058332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A0D-47FE-91D0-BCF6428725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'налоги 2019 КГД'!$B$24:$B$41</c:f>
              <c:strCache>
                <c:ptCount val="18"/>
                <c:pt idx="0">
                  <c:v>КГД МФ РК</c:v>
                </c:pt>
                <c:pt idx="1">
                  <c:v>ДГД по СКО</c:v>
                </c:pt>
                <c:pt idx="2">
                  <c:v>ДГД по Жамбылской </c:v>
                </c:pt>
                <c:pt idx="3">
                  <c:v>ДГД по Кызылординской </c:v>
                </c:pt>
                <c:pt idx="4">
                  <c:v>ДГД по Акмолинской </c:v>
                </c:pt>
                <c:pt idx="5">
                  <c:v>ДГД по Туркестанской </c:v>
                </c:pt>
                <c:pt idx="6">
                  <c:v>ДГД по г. Шымкент</c:v>
                </c:pt>
                <c:pt idx="7">
                  <c:v>ДГД по Костанайской </c:v>
                </c:pt>
                <c:pt idx="8">
                  <c:v>ДГД по Павлодарской </c:v>
                </c:pt>
                <c:pt idx="9">
                  <c:v>ДГД по ВКО</c:v>
                </c:pt>
                <c:pt idx="10">
                  <c:v>ДГД по ЗКО</c:v>
                </c:pt>
                <c:pt idx="11">
                  <c:v>ДГД по Актюбинской </c:v>
                </c:pt>
                <c:pt idx="12">
                  <c:v>ДГД по Карагандинской </c:v>
                </c:pt>
                <c:pt idx="13">
                  <c:v>ДГД по Мангистауской </c:v>
                </c:pt>
                <c:pt idx="14">
                  <c:v>ДГД по Алматинской </c:v>
                </c:pt>
                <c:pt idx="15">
                  <c:v>ДГД по г.Нур-Султан</c:v>
                </c:pt>
                <c:pt idx="16">
                  <c:v>ДГД по Атырауской </c:v>
                </c:pt>
                <c:pt idx="17">
                  <c:v>ДГД по г.Алматы</c:v>
                </c:pt>
              </c:strCache>
            </c:strRef>
          </c:cat>
          <c:val>
            <c:numRef>
              <c:f>'налоги 2019 КГД'!$C$24:$C$41</c:f>
              <c:numCache>
                <c:formatCode>_-* #,##0\ _₽_-;\-* #,##0\ _₽_-;_-* "-"??\ _₽_-;_-@_-</c:formatCode>
                <c:ptCount val="18"/>
                <c:pt idx="0">
                  <c:v>330.24772300000001</c:v>
                </c:pt>
                <c:pt idx="1">
                  <c:v>77.542957999999999</c:v>
                </c:pt>
                <c:pt idx="2">
                  <c:v>85.035707000000002</c:v>
                </c:pt>
                <c:pt idx="3">
                  <c:v>150.922361</c:v>
                </c:pt>
                <c:pt idx="4">
                  <c:v>187.06762000000001</c:v>
                </c:pt>
                <c:pt idx="5">
                  <c:v>188.34491700000001</c:v>
                </c:pt>
                <c:pt idx="6">
                  <c:v>188.77452299999999</c:v>
                </c:pt>
                <c:pt idx="7">
                  <c:v>203.40956600000001</c:v>
                </c:pt>
                <c:pt idx="8">
                  <c:v>289.61270200000001</c:v>
                </c:pt>
                <c:pt idx="9">
                  <c:v>351.25862799999999</c:v>
                </c:pt>
                <c:pt idx="10">
                  <c:v>364.79391399999997</c:v>
                </c:pt>
                <c:pt idx="11">
                  <c:v>377.82806299999999</c:v>
                </c:pt>
                <c:pt idx="12">
                  <c:v>418.06642399999998</c:v>
                </c:pt>
                <c:pt idx="13">
                  <c:v>442.51092999999997</c:v>
                </c:pt>
                <c:pt idx="14">
                  <c:v>498.079973</c:v>
                </c:pt>
                <c:pt idx="15">
                  <c:v>1117.5054709999999</c:v>
                </c:pt>
                <c:pt idx="16">
                  <c:v>1751.9354490000001</c:v>
                </c:pt>
                <c:pt idx="17">
                  <c:v>2193.5373949999998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0D-47FE-91D0-BCF6428725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58873872"/>
        <c:axId val="258868464"/>
      </c:barChart>
      <c:catAx>
        <c:axId val="258873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8868464"/>
        <c:crosses val="autoZero"/>
        <c:auto val="1"/>
        <c:lblAlgn val="ctr"/>
        <c:lblOffset val="100"/>
        <c:tickLblSkip val="1"/>
        <c:noMultiLvlLbl val="0"/>
      </c:catAx>
      <c:valAx>
        <c:axId val="258868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₽_-;\-* #,##0\ _₽_-;_-* &quot;-&quot;??\ _₽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8873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Лист1!$B$1:$B$20</c:f>
              <c:strCache>
                <c:ptCount val="20"/>
                <c:pt idx="0">
                  <c:v>Водоснаб.</c:v>
                </c:pt>
                <c:pt idx="1">
                  <c:v>Инф. и связь</c:v>
                </c:pt>
                <c:pt idx="2">
                  <c:v>Прожив. и пит.</c:v>
                </c:pt>
                <c:pt idx="3">
                  <c:v>Адм. Обсл.</c:v>
                </c:pt>
                <c:pt idx="4">
                  <c:v>Искусс., развл.</c:v>
                </c:pt>
                <c:pt idx="5">
                  <c:v>Проф., научн. и тех. деят.</c:v>
                </c:pt>
                <c:pt idx="6">
                  <c:v>Проч. Услуги</c:v>
                </c:pt>
                <c:pt idx="7">
                  <c:v>Электросн.</c:v>
                </c:pt>
                <c:pt idx="8">
                  <c:v>Фин. и страх. деят.</c:v>
                </c:pt>
                <c:pt idx="9">
                  <c:v>Горн. пром.</c:v>
                </c:pt>
                <c:pt idx="10">
                  <c:v>Гос. упр.</c:v>
                </c:pt>
                <c:pt idx="11">
                  <c:v>Здравоохр.</c:v>
                </c:pt>
                <c:pt idx="12">
                  <c:v>Образование</c:v>
                </c:pt>
                <c:pt idx="13">
                  <c:v>Чистые налоги</c:v>
                </c:pt>
                <c:pt idx="14">
                  <c:v>Опер. с недвиж.</c:v>
                </c:pt>
                <c:pt idx="15">
                  <c:v>Строитель-ство</c:v>
                </c:pt>
                <c:pt idx="16">
                  <c:v>Сельское хоз.</c:v>
                </c:pt>
                <c:pt idx="17">
                  <c:v>Опт. и розн. торговля</c:v>
                </c:pt>
                <c:pt idx="18">
                  <c:v>Обр. пром.</c:v>
                </c:pt>
                <c:pt idx="19">
                  <c:v>Транспорт и склад.</c:v>
                </c:pt>
              </c:strCache>
            </c:strRef>
          </c:cat>
          <c:val>
            <c:numRef>
              <c:f>Лист1!$C$1:$C$20</c:f>
              <c:numCache>
                <c:formatCode>_-* #,##0\ _₽_-;\-* #,##0\ _₽_-;_-* "-"??\ _₽_-;_-@_-</c:formatCode>
                <c:ptCount val="20"/>
                <c:pt idx="0">
                  <c:v>2.2968999999999999</c:v>
                </c:pt>
                <c:pt idx="1">
                  <c:v>9.4417999999999989</c:v>
                </c:pt>
                <c:pt idx="2">
                  <c:v>12.7254</c:v>
                </c:pt>
                <c:pt idx="3">
                  <c:v>13.406000000000001</c:v>
                </c:pt>
                <c:pt idx="4">
                  <c:v>14.0624</c:v>
                </c:pt>
                <c:pt idx="5">
                  <c:v>25.222000000000001</c:v>
                </c:pt>
                <c:pt idx="6">
                  <c:v>33.372199999999999</c:v>
                </c:pt>
                <c:pt idx="7">
                  <c:v>35.7087</c:v>
                </c:pt>
                <c:pt idx="8">
                  <c:v>38.310400000000001</c:v>
                </c:pt>
                <c:pt idx="9">
                  <c:v>44.032800000000002</c:v>
                </c:pt>
                <c:pt idx="10">
                  <c:v>52.655300000000004</c:v>
                </c:pt>
                <c:pt idx="11">
                  <c:v>56.639000000000003</c:v>
                </c:pt>
                <c:pt idx="12">
                  <c:v>98.49260000000001</c:v>
                </c:pt>
                <c:pt idx="13">
                  <c:v>109.04289999999999</c:v>
                </c:pt>
                <c:pt idx="14">
                  <c:v>109.1494</c:v>
                </c:pt>
                <c:pt idx="15">
                  <c:v>128.72649999999999</c:v>
                </c:pt>
                <c:pt idx="16">
                  <c:v>174.41499999999999</c:v>
                </c:pt>
                <c:pt idx="17">
                  <c:v>195.4402</c:v>
                </c:pt>
                <c:pt idx="18">
                  <c:v>232.17370000000003</c:v>
                </c:pt>
                <c:pt idx="19">
                  <c:v>305.24869999999999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73-478B-9812-2FF8E31E0D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19929792"/>
        <c:axId val="319925632"/>
      </c:barChart>
      <c:catAx>
        <c:axId val="319929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9925632"/>
        <c:crosses val="autoZero"/>
        <c:auto val="1"/>
        <c:lblAlgn val="ctr"/>
        <c:lblOffset val="100"/>
        <c:tickLblSkip val="1"/>
        <c:noMultiLvlLbl val="0"/>
      </c:catAx>
      <c:valAx>
        <c:axId val="319925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₽_-;\-* #,##0\ _₽_-;_-* &quot;-&quot;??\ _₽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9929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C50-4BE0-B294-822816A4A3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'действ МСП'!$B$2:$B$18</c:f>
              <c:strCache>
                <c:ptCount val="17"/>
                <c:pt idx="0">
                  <c:v>Северо-Казахстанская</c:v>
                </c:pt>
                <c:pt idx="1">
                  <c:v>Западно-Казахстанская</c:v>
                </c:pt>
                <c:pt idx="2">
                  <c:v>Акмолинская</c:v>
                </c:pt>
                <c:pt idx="3">
                  <c:v>Павлодарская</c:v>
                </c:pt>
                <c:pt idx="4">
                  <c:v>Кызылординская</c:v>
                </c:pt>
                <c:pt idx="5">
                  <c:v>Атырауская</c:v>
                </c:pt>
                <c:pt idx="6">
                  <c:v>Костанайская</c:v>
                </c:pt>
                <c:pt idx="7">
                  <c:v>Мангистауская</c:v>
                </c:pt>
                <c:pt idx="8">
                  <c:v>Актюбинская</c:v>
                </c:pt>
                <c:pt idx="9">
                  <c:v>г.Шымкент</c:v>
                </c:pt>
                <c:pt idx="10">
                  <c:v>Жамбылская</c:v>
                </c:pt>
                <c:pt idx="11">
                  <c:v>Карагандинская</c:v>
                </c:pt>
                <c:pt idx="12">
                  <c:v>Восточно-Казахстанская</c:v>
                </c:pt>
                <c:pt idx="13">
                  <c:v>Алматинская</c:v>
                </c:pt>
                <c:pt idx="14">
                  <c:v>г.Нур-Султан</c:v>
                </c:pt>
                <c:pt idx="15">
                  <c:v>Туркестанская</c:v>
                </c:pt>
                <c:pt idx="16">
                  <c:v>г.Алматы</c:v>
                </c:pt>
              </c:strCache>
            </c:strRef>
          </c:cat>
          <c:val>
            <c:numRef>
              <c:f>'действ МСП'!$C$2:$C$18</c:f>
              <c:numCache>
                <c:formatCode>#,##0</c:formatCode>
                <c:ptCount val="17"/>
                <c:pt idx="0">
                  <c:v>30.071000000000002</c:v>
                </c:pt>
                <c:pt idx="1">
                  <c:v>42.784999999999997</c:v>
                </c:pt>
                <c:pt idx="2">
                  <c:v>45.453000000000003</c:v>
                </c:pt>
                <c:pt idx="3">
                  <c:v>45.481999999999999</c:v>
                </c:pt>
                <c:pt idx="4">
                  <c:v>46.296999999999997</c:v>
                </c:pt>
                <c:pt idx="5">
                  <c:v>49.917000000000002</c:v>
                </c:pt>
                <c:pt idx="6">
                  <c:v>52.515999999999998</c:v>
                </c:pt>
                <c:pt idx="7">
                  <c:v>52.948999999999998</c:v>
                </c:pt>
                <c:pt idx="8">
                  <c:v>59.116</c:v>
                </c:pt>
                <c:pt idx="9">
                  <c:v>69.435000000000002</c:v>
                </c:pt>
                <c:pt idx="10">
                  <c:v>69.960999999999999</c:v>
                </c:pt>
                <c:pt idx="11">
                  <c:v>88.299000000000007</c:v>
                </c:pt>
                <c:pt idx="12">
                  <c:v>88.938000000000002</c:v>
                </c:pt>
                <c:pt idx="13">
                  <c:v>122.36799999999999</c:v>
                </c:pt>
                <c:pt idx="14">
                  <c:v>134.47499999999999</c:v>
                </c:pt>
                <c:pt idx="15">
                  <c:v>141.99199999999999</c:v>
                </c:pt>
                <c:pt idx="16">
                  <c:v>190.19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35-4638-AF97-C1378C8417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3533071"/>
        <c:axId val="23538895"/>
      </c:barChart>
      <c:catAx>
        <c:axId val="235330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538895"/>
        <c:crosses val="autoZero"/>
        <c:auto val="1"/>
        <c:lblAlgn val="ctr"/>
        <c:lblOffset val="100"/>
        <c:tickLblSkip val="1"/>
        <c:noMultiLvlLbl val="0"/>
      </c:catAx>
      <c:valAx>
        <c:axId val="235388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5330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'действ мсп '!$B$2:$B$19</c:f>
              <c:strCache>
                <c:ptCount val="18"/>
                <c:pt idx="0">
                  <c:v>Электроснабж.</c:v>
                </c:pt>
                <c:pt idx="1">
                  <c:v>Водоснаб.</c:v>
                </c:pt>
                <c:pt idx="2">
                  <c:v>Горнодоб. пром.</c:v>
                </c:pt>
                <c:pt idx="3">
                  <c:v>Фин. и страх. деят.</c:v>
                </c:pt>
                <c:pt idx="4">
                  <c:v>Инф. и связь</c:v>
                </c:pt>
                <c:pt idx="5">
                  <c:v>Здравоохранение</c:v>
                </c:pt>
                <c:pt idx="6">
                  <c:v>Исскуство, развл. и отдых</c:v>
                </c:pt>
                <c:pt idx="7">
                  <c:v>Образование</c:v>
                </c:pt>
                <c:pt idx="8">
                  <c:v>Проф., научная и техн. деят.</c:v>
                </c:pt>
                <c:pt idx="9">
                  <c:v>Услуги по прож. и пит.</c:v>
                </c:pt>
                <c:pt idx="10">
                  <c:v>Адм. обсл</c:v>
                </c:pt>
                <c:pt idx="11">
                  <c:v>Обр. пром.</c:v>
                </c:pt>
                <c:pt idx="12">
                  <c:v>Строительство</c:v>
                </c:pt>
                <c:pt idx="13">
                  <c:v>Опер. с недвиж-ю</c:v>
                </c:pt>
                <c:pt idx="14">
                  <c:v>Транспорт и склад.</c:v>
                </c:pt>
                <c:pt idx="15">
                  <c:v>Прочие виды услуг</c:v>
                </c:pt>
                <c:pt idx="16">
                  <c:v>Сельское хоз.</c:v>
                </c:pt>
                <c:pt idx="17">
                  <c:v>Торговля</c:v>
                </c:pt>
              </c:strCache>
            </c:strRef>
          </c:cat>
          <c:val>
            <c:numRef>
              <c:f>'действ мсп '!$C$2:$C$19</c:f>
              <c:numCache>
                <c:formatCode>0.0%</c:formatCode>
                <c:ptCount val="18"/>
                <c:pt idx="0">
                  <c:v>1E-3</c:v>
                </c:pt>
                <c:pt idx="1">
                  <c:v>2E-3</c:v>
                </c:pt>
                <c:pt idx="2">
                  <c:v>2E-3</c:v>
                </c:pt>
                <c:pt idx="3">
                  <c:v>5.0000000000000001E-3</c:v>
                </c:pt>
                <c:pt idx="4">
                  <c:v>6.0000000000000001E-3</c:v>
                </c:pt>
                <c:pt idx="5">
                  <c:v>7.0000000000000001E-3</c:v>
                </c:pt>
                <c:pt idx="6">
                  <c:v>8.9999999999999993E-3</c:v>
                </c:pt>
                <c:pt idx="7">
                  <c:v>8.9999999999999993E-3</c:v>
                </c:pt>
                <c:pt idx="8">
                  <c:v>2.1000000000000001E-2</c:v>
                </c:pt>
                <c:pt idx="9">
                  <c:v>2.4E-2</c:v>
                </c:pt>
                <c:pt idx="10">
                  <c:v>2.7E-2</c:v>
                </c:pt>
                <c:pt idx="11">
                  <c:v>3.6999999999999998E-2</c:v>
                </c:pt>
                <c:pt idx="12">
                  <c:v>3.9E-2</c:v>
                </c:pt>
                <c:pt idx="13">
                  <c:v>7.2999999999999995E-2</c:v>
                </c:pt>
                <c:pt idx="14">
                  <c:v>8.1000000000000003E-2</c:v>
                </c:pt>
                <c:pt idx="15">
                  <c:v>9.0999999999999998E-2</c:v>
                </c:pt>
                <c:pt idx="16">
                  <c:v>0.193</c:v>
                </c:pt>
                <c:pt idx="17">
                  <c:v>0.373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76-4800-8274-53CBED4D3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21346384"/>
        <c:axId val="421351376"/>
      </c:barChart>
      <c:catAx>
        <c:axId val="421346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1351376"/>
        <c:crosses val="autoZero"/>
        <c:auto val="1"/>
        <c:lblAlgn val="ctr"/>
        <c:lblOffset val="100"/>
        <c:tickLblSkip val="1"/>
        <c:noMultiLvlLbl val="0"/>
      </c:catAx>
      <c:valAx>
        <c:axId val="421351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1346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31999999999999"/>
          <c:y val="6.5062164055733424E-2"/>
          <c:w val="0.65463833333333321"/>
          <c:h val="0.7270397822241443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CA-4FBE-855D-21E857E97B5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CA-4FBE-855D-21E857E97B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Лист1!$O$54:$O$55</c:f>
              <c:strCache>
                <c:ptCount val="2"/>
                <c:pt idx="0">
                  <c:v>Жамбылская обл.</c:v>
                </c:pt>
                <c:pt idx="1">
                  <c:v>Прочие регионы</c:v>
                </c:pt>
              </c:strCache>
            </c:strRef>
          </c:cat>
          <c:val>
            <c:numRef>
              <c:f>Лист1!$P$54:$P$55</c:f>
              <c:numCache>
                <c:formatCode>0%</c:formatCode>
                <c:ptCount val="2"/>
                <c:pt idx="0">
                  <c:v>6.4593980692788183E-2</c:v>
                </c:pt>
                <c:pt idx="1">
                  <c:v>0.93540601930721179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CA-4FBE-855D-21E857E97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891831492723425"/>
          <c:w val="1"/>
          <c:h val="0.141081685072765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98D-4C20-966E-51F7F34B7A8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98D-4C20-966E-51F7F34B7A8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98D-4C20-966E-51F7F34B7A8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98D-4C20-966E-51F7F34B7A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НАЛОГИ!$B$24:$B$27</c:f>
              <c:strCache>
                <c:ptCount val="4"/>
                <c:pt idx="0">
                  <c:v>Промышленность</c:v>
                </c:pt>
                <c:pt idx="1">
                  <c:v>Строительство</c:v>
                </c:pt>
                <c:pt idx="2">
                  <c:v>Торговля</c:v>
                </c:pt>
                <c:pt idx="3">
                  <c:v>Прочие виды услуг</c:v>
                </c:pt>
              </c:strCache>
            </c:strRef>
          </c:cat>
          <c:val>
            <c:numRef>
              <c:f>НАЛОГИ!$F$24:$F$27</c:f>
              <c:numCache>
                <c:formatCode>0%</c:formatCode>
                <c:ptCount val="4"/>
                <c:pt idx="0">
                  <c:v>0.43787843178248509</c:v>
                </c:pt>
                <c:pt idx="1">
                  <c:v>0.29616993271627151</c:v>
                </c:pt>
                <c:pt idx="2">
                  <c:v>0.17323267840731776</c:v>
                </c:pt>
                <c:pt idx="3">
                  <c:v>9.2718957093925553E-2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98D-4C20-966E-51F7F34B7A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'20 слайд'!$B$2</c:f>
              <c:strCache>
                <c:ptCount val="1"/>
                <c:pt idx="0">
                  <c:v>Экспорт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 слайд'!$C$1:$F$1</c:f>
              <c:strCache>
                <c:ptCount val="4"/>
                <c:pt idx="0">
                  <c:v>2016 г.</c:v>
                </c:pt>
                <c:pt idx="1">
                  <c:v>2017 г.</c:v>
                </c:pt>
                <c:pt idx="2">
                  <c:v>2018 г.</c:v>
                </c:pt>
                <c:pt idx="3">
                  <c:v>2019 г.</c:v>
                </c:pt>
              </c:strCache>
            </c:strRef>
          </c:cat>
          <c:val>
            <c:numRef>
              <c:f>'20 слайд'!$C$2:$F$2</c:f>
              <c:numCache>
                <c:formatCode>_-* #,##0.0\ _₽_-;\-* #,##0.0\ _₽_-;_-* "-"??\ _₽_-;_-@_-</c:formatCode>
                <c:ptCount val="4"/>
                <c:pt idx="0">
                  <c:v>215.37774381000003</c:v>
                </c:pt>
                <c:pt idx="1">
                  <c:v>302.97921951999996</c:v>
                </c:pt>
                <c:pt idx="2">
                  <c:v>195.85244675999999</c:v>
                </c:pt>
                <c:pt idx="3">
                  <c:v>160.98939561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BB-46F3-B5F5-CDFE712BC002}"/>
            </c:ext>
          </c:extLst>
        </c:ser>
        <c:ser>
          <c:idx val="1"/>
          <c:order val="1"/>
          <c:tx>
            <c:strRef>
              <c:f>'20 слайд'!$B$3</c:f>
              <c:strCache>
                <c:ptCount val="1"/>
                <c:pt idx="0">
                  <c:v>Импорт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 слайд'!$C$1:$F$1</c:f>
              <c:strCache>
                <c:ptCount val="4"/>
                <c:pt idx="0">
                  <c:v>2016 г.</c:v>
                </c:pt>
                <c:pt idx="1">
                  <c:v>2017 г.</c:v>
                </c:pt>
                <c:pt idx="2">
                  <c:v>2018 г.</c:v>
                </c:pt>
                <c:pt idx="3">
                  <c:v>2019 г.</c:v>
                </c:pt>
              </c:strCache>
            </c:strRef>
          </c:cat>
          <c:val>
            <c:numRef>
              <c:f>'20 слайд'!$C$3:$F$3</c:f>
              <c:numCache>
                <c:formatCode>_-* #,##0.0\ _₽_-;\-* #,##0.0\ _₽_-;_-* "-"??\ _₽_-;_-@_-</c:formatCode>
                <c:ptCount val="4"/>
                <c:pt idx="0">
                  <c:v>191.41369601000002</c:v>
                </c:pt>
                <c:pt idx="1">
                  <c:v>699.27593243000001</c:v>
                </c:pt>
                <c:pt idx="2">
                  <c:v>180.09513917000001</c:v>
                </c:pt>
                <c:pt idx="3">
                  <c:v>219.42074041999999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BB-46F3-B5F5-CDFE712BC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3931056"/>
        <c:axId val="433930072"/>
      </c:barChart>
      <c:catAx>
        <c:axId val="43393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3930072"/>
        <c:crosses val="autoZero"/>
        <c:auto val="1"/>
        <c:lblAlgn val="ctr"/>
        <c:lblOffset val="100"/>
        <c:noMultiLvlLbl val="0"/>
      </c:catAx>
      <c:valAx>
        <c:axId val="433930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393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28861449481724"/>
          <c:y val="1.7029333361939038E-2"/>
          <c:w val="0.71133332676271732"/>
          <c:h val="0.8225999367098789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C9-42C6-9B17-D166BC72BCC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C9-42C6-9B17-D166BC72BCC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ПОР!$H$23:$H$24</c:f>
              <c:strCache>
                <c:ptCount val="2"/>
                <c:pt idx="0">
                  <c:v>Жамбылская обл.</c:v>
                </c:pt>
                <c:pt idx="1">
                  <c:v>Прочие регионы</c:v>
                </c:pt>
              </c:strCache>
            </c:strRef>
          </c:cat>
          <c:val>
            <c:numRef>
              <c:f>ПОР!$I$23:$I$24</c:f>
              <c:numCache>
                <c:formatCode>0%</c:formatCode>
                <c:ptCount val="2"/>
                <c:pt idx="0">
                  <c:v>0.14554786602752817</c:v>
                </c:pt>
                <c:pt idx="1">
                  <c:v>0.85445213397247188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C9-42C6-9B17-D166BC72BC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3919828602417179"/>
          <c:w val="0.99201033794268578"/>
          <c:h val="0.151856063247212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21150712853717"/>
          <c:y val="3.5738502362948676E-2"/>
          <c:w val="0.7339549244904755"/>
          <c:h val="0.7945441381150002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E5-43F0-8064-27181239009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E5-43F0-8064-27181239009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Лист2!$I$63:$I$64</c:f>
              <c:strCache>
                <c:ptCount val="2"/>
                <c:pt idx="0">
                  <c:v>Жамбылская </c:v>
                </c:pt>
                <c:pt idx="1">
                  <c:v>Прочие регионы</c:v>
                </c:pt>
              </c:strCache>
            </c:strRef>
          </c:cat>
          <c:val>
            <c:numRef>
              <c:f>Лист2!$J$63:$J$64</c:f>
              <c:numCache>
                <c:formatCode>0%</c:formatCode>
                <c:ptCount val="2"/>
                <c:pt idx="0">
                  <c:v>0.1243455497382199</c:v>
                </c:pt>
                <c:pt idx="1">
                  <c:v>0.87565445026178013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E5-43F0-8064-2718123900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3350947220763578E-2"/>
          <c:y val="0.81933396756604393"/>
          <c:w val="0.89999952787157689"/>
          <c:h val="0.15837374364666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doughnutChart>
        <c:varyColors val="1"/>
        <c:ser>
          <c:idx val="0"/>
          <c:order val="0"/>
          <c:spPr>
            <a:ln w="57150"/>
          </c:spPr>
          <c:dPt>
            <c:idx val="0"/>
            <c:bubble3D val="0"/>
            <c:spPr>
              <a:solidFill>
                <a:schemeClr val="accent1"/>
              </a:solidFill>
              <a:ln w="571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9D1-448C-8083-670307E1BF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571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9D1-448C-8083-670307E1BF4C}"/>
              </c:ext>
            </c:extLst>
          </c:dPt>
          <c:dPt>
            <c:idx val="2"/>
            <c:bubble3D val="0"/>
            <c:spPr>
              <a:solidFill>
                <a:srgbClr val="F5C040"/>
              </a:solidFill>
              <a:ln w="571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9D1-448C-8083-670307E1BF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571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9D1-448C-8083-670307E1BF4C}"/>
              </c:ext>
            </c:extLst>
          </c:dPt>
          <c:dPt>
            <c:idx val="4"/>
            <c:bubble3D val="0"/>
            <c:spPr>
              <a:solidFill>
                <a:srgbClr val="5BD078"/>
              </a:solidFill>
              <a:ln w="571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9D1-448C-8083-670307E1BF4C}"/>
              </c:ext>
            </c:extLst>
          </c:dPt>
          <c:val>
            <c:numRef>
              <c:f>Лист1!$A$4:$A$8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9D1-448C-8083-670307E1BF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2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700" b="0"/>
            </a:pPr>
            <a:r>
              <a:rPr lang="ru-RU" sz="700" b="0"/>
              <a:t>Налоговые поступления (в сумме, млн.тенге)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Лист1!$N$7:$W$7</c:f>
              <c:strCache>
                <c:ptCount val="10"/>
                <c:pt idx="0">
                  <c:v>2010г.</c:v>
                </c:pt>
                <c:pt idx="1">
                  <c:v>2011г.</c:v>
                </c:pt>
                <c:pt idx="2">
                  <c:v>2012г.</c:v>
                </c:pt>
                <c:pt idx="3">
                  <c:v>2013г.</c:v>
                </c:pt>
                <c:pt idx="4">
                  <c:v>2014г.</c:v>
                </c:pt>
                <c:pt idx="5">
                  <c:v>2015г.</c:v>
                </c:pt>
                <c:pt idx="6">
                  <c:v>2016г.</c:v>
                </c:pt>
                <c:pt idx="7">
                  <c:v>2017г.</c:v>
                </c:pt>
                <c:pt idx="8">
                  <c:v>2018г.</c:v>
                </c:pt>
                <c:pt idx="9">
                  <c:v>2019г.</c:v>
                </c:pt>
              </c:strCache>
            </c:strRef>
          </c:cat>
          <c:val>
            <c:numRef>
              <c:f>Лист1!$N$8:$W$8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0-4D49-457C-AAE1-241179783B5F}"/>
            </c:ext>
          </c:extLst>
        </c:ser>
        <c:ser>
          <c:idx val="1"/>
          <c:order val="1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Лист1!$N$7:$W$7</c:f>
              <c:strCache>
                <c:ptCount val="10"/>
                <c:pt idx="0">
                  <c:v>2010г.</c:v>
                </c:pt>
                <c:pt idx="1">
                  <c:v>2011г.</c:v>
                </c:pt>
                <c:pt idx="2">
                  <c:v>2012г.</c:v>
                </c:pt>
                <c:pt idx="3">
                  <c:v>2013г.</c:v>
                </c:pt>
                <c:pt idx="4">
                  <c:v>2014г.</c:v>
                </c:pt>
                <c:pt idx="5">
                  <c:v>2015г.</c:v>
                </c:pt>
                <c:pt idx="6">
                  <c:v>2016г.</c:v>
                </c:pt>
                <c:pt idx="7">
                  <c:v>2017г.</c:v>
                </c:pt>
                <c:pt idx="8">
                  <c:v>2018г.</c:v>
                </c:pt>
                <c:pt idx="9">
                  <c:v>2019г.</c:v>
                </c:pt>
              </c:strCache>
            </c:strRef>
          </c:cat>
          <c:val>
            <c:numRef>
              <c:f>Лист1!$N$9:$W$9</c:f>
              <c:numCache>
                <c:formatCode>#,##0</c:formatCode>
                <c:ptCount val="10"/>
                <c:pt idx="0">
                  <c:v>248.45920000000001</c:v>
                </c:pt>
                <c:pt idx="1">
                  <c:v>2107.7671</c:v>
                </c:pt>
                <c:pt idx="2">
                  <c:v>8512.0387444099997</c:v>
                </c:pt>
                <c:pt idx="3">
                  <c:v>11818.953626709999</c:v>
                </c:pt>
                <c:pt idx="4">
                  <c:v>16295.234678280001</c:v>
                </c:pt>
                <c:pt idx="5">
                  <c:v>2080</c:v>
                </c:pt>
                <c:pt idx="6">
                  <c:v>3941.5622210000001</c:v>
                </c:pt>
                <c:pt idx="7">
                  <c:v>5462.1981900000001</c:v>
                </c:pt>
                <c:pt idx="8">
                  <c:v>5666.5480500000003</c:v>
                </c:pt>
                <c:pt idx="9">
                  <c:v>5617.5994902103876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49-457C-AAE1-241179783B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01004032"/>
        <c:axId val="101006720"/>
      </c:barChart>
      <c:catAx>
        <c:axId val="10100403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01006720"/>
        <c:crosses val="autoZero"/>
        <c:auto val="1"/>
        <c:lblAlgn val="ctr"/>
        <c:lblOffset val="100"/>
        <c:noMultiLvlLbl val="0"/>
      </c:catAx>
      <c:valAx>
        <c:axId val="1010067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1004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700" b="0"/>
            </a:pPr>
            <a:r>
              <a:rPr lang="ru-RU" sz="700" b="0" dirty="0"/>
              <a:t>Выпуск продукции (в сумме, млн</a:t>
            </a:r>
            <a:r>
              <a:rPr lang="ru-RU" sz="700" b="0" dirty="0" smtClean="0"/>
              <a:t>. тенге</a:t>
            </a:r>
            <a:r>
              <a:rPr lang="ru-RU" sz="700" b="0" dirty="0"/>
              <a:t>)</a:t>
            </a:r>
          </a:p>
        </c:rich>
      </c:tx>
      <c:layout>
        <c:manualLayout>
          <c:xMode val="edge"/>
          <c:yMode val="edge"/>
          <c:x val="0.22101543209876542"/>
          <c:y val="3.7650419287211738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Лист1!$C$7:$K$7</c:f>
              <c:strCache>
                <c:ptCount val="9"/>
                <c:pt idx="0">
                  <c:v>2010г.</c:v>
                </c:pt>
                <c:pt idx="1">
                  <c:v>2011г.</c:v>
                </c:pt>
                <c:pt idx="2">
                  <c:v>2012г.</c:v>
                </c:pt>
                <c:pt idx="3">
                  <c:v>2013г.</c:v>
                </c:pt>
                <c:pt idx="4">
                  <c:v>2014г.</c:v>
                </c:pt>
                <c:pt idx="5">
                  <c:v>2015г.</c:v>
                </c:pt>
                <c:pt idx="6">
                  <c:v>2016г.</c:v>
                </c:pt>
                <c:pt idx="7">
                  <c:v>2017г.</c:v>
                </c:pt>
                <c:pt idx="8">
                  <c:v>2018г.</c:v>
                </c:pt>
              </c:strCache>
            </c:strRef>
          </c:cat>
          <c:val>
            <c:numRef>
              <c:f>Лист1!$C$8:$K$8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0-72DF-4C74-AE42-82F7C65B5EE0}"/>
            </c:ext>
          </c:extLst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Лист1!$C$7:$K$7</c:f>
              <c:strCache>
                <c:ptCount val="9"/>
                <c:pt idx="0">
                  <c:v>2010г.</c:v>
                </c:pt>
                <c:pt idx="1">
                  <c:v>2011г.</c:v>
                </c:pt>
                <c:pt idx="2">
                  <c:v>2012г.</c:v>
                </c:pt>
                <c:pt idx="3">
                  <c:v>2013г.</c:v>
                </c:pt>
                <c:pt idx="4">
                  <c:v>2014г.</c:v>
                </c:pt>
                <c:pt idx="5">
                  <c:v>2015г.</c:v>
                </c:pt>
                <c:pt idx="6">
                  <c:v>2016г.</c:v>
                </c:pt>
                <c:pt idx="7">
                  <c:v>2017г.</c:v>
                </c:pt>
                <c:pt idx="8">
                  <c:v>2018г.</c:v>
                </c:pt>
              </c:strCache>
            </c:strRef>
          </c:cat>
          <c:val>
            <c:numRef>
              <c:f>Лист1!$C$9:$K$9</c:f>
              <c:numCache>
                <c:formatCode>#,##0</c:formatCode>
                <c:ptCount val="9"/>
                <c:pt idx="0">
                  <c:v>2576.4946810000001</c:v>
                </c:pt>
                <c:pt idx="1">
                  <c:v>10018.542616000001</c:v>
                </c:pt>
                <c:pt idx="2">
                  <c:v>69380.244139999995</c:v>
                </c:pt>
                <c:pt idx="3">
                  <c:v>98565.031310999999</c:v>
                </c:pt>
                <c:pt idx="4">
                  <c:v>142312.71127599999</c:v>
                </c:pt>
                <c:pt idx="5">
                  <c:v>44868</c:v>
                </c:pt>
                <c:pt idx="6">
                  <c:v>83825.880703000003</c:v>
                </c:pt>
                <c:pt idx="7">
                  <c:v>119563.74501699999</c:v>
                </c:pt>
                <c:pt idx="8">
                  <c:v>152534.00060599999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DF-4C74-AE42-82F7C65B5E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00694272"/>
        <c:axId val="100709504"/>
      </c:barChart>
      <c:catAx>
        <c:axId val="1006942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00709504"/>
        <c:crosses val="autoZero"/>
        <c:auto val="1"/>
        <c:lblAlgn val="ctr"/>
        <c:lblOffset val="100"/>
        <c:noMultiLvlLbl val="0"/>
      </c:catAx>
      <c:valAx>
        <c:axId val="1007095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00694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700" b="0"/>
            </a:pPr>
            <a:r>
              <a:rPr lang="ru-RU" sz="700" b="0" dirty="0"/>
              <a:t>Количество сохраненных рабочих мест (ед.)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Лист1!$C$3:$L$3</c:f>
              <c:strCache>
                <c:ptCount val="10"/>
                <c:pt idx="0">
                  <c:v>2010г.</c:v>
                </c:pt>
                <c:pt idx="1">
                  <c:v>2011г.</c:v>
                </c:pt>
                <c:pt idx="2">
                  <c:v>2012г.</c:v>
                </c:pt>
                <c:pt idx="3">
                  <c:v>2013г.</c:v>
                </c:pt>
                <c:pt idx="4">
                  <c:v>2014г.</c:v>
                </c:pt>
                <c:pt idx="5">
                  <c:v>2015г.</c:v>
                </c:pt>
                <c:pt idx="6">
                  <c:v>2016г.</c:v>
                </c:pt>
                <c:pt idx="7">
                  <c:v>2017г.</c:v>
                </c:pt>
                <c:pt idx="8">
                  <c:v>2018г.</c:v>
                </c:pt>
                <c:pt idx="9">
                  <c:v>2019г.</c:v>
                </c:pt>
              </c:strCache>
            </c:strRef>
          </c:cat>
          <c:val>
            <c:numRef>
              <c:f>Лист1!$C$4:$L$4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0-91AD-4551-A809-4AD0B79E5351}"/>
            </c:ext>
          </c:extLst>
        </c:ser>
        <c:ser>
          <c:idx val="1"/>
          <c:order val="1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Лист1!$C$3:$L$3</c:f>
              <c:strCache>
                <c:ptCount val="10"/>
                <c:pt idx="0">
                  <c:v>2010г.</c:v>
                </c:pt>
                <c:pt idx="1">
                  <c:v>2011г.</c:v>
                </c:pt>
                <c:pt idx="2">
                  <c:v>2012г.</c:v>
                </c:pt>
                <c:pt idx="3">
                  <c:v>2013г.</c:v>
                </c:pt>
                <c:pt idx="4">
                  <c:v>2014г.</c:v>
                </c:pt>
                <c:pt idx="5">
                  <c:v>2015г.</c:v>
                </c:pt>
                <c:pt idx="6">
                  <c:v>2016г.</c:v>
                </c:pt>
                <c:pt idx="7">
                  <c:v>2017г.</c:v>
                </c:pt>
                <c:pt idx="8">
                  <c:v>2018г.</c:v>
                </c:pt>
                <c:pt idx="9">
                  <c:v>2019г.</c:v>
                </c:pt>
              </c:strCache>
            </c:strRef>
          </c:cat>
          <c:val>
            <c:numRef>
              <c:f>Лист1!$C$5:$L$5</c:f>
              <c:numCache>
                <c:formatCode>#,##0</c:formatCode>
                <c:ptCount val="10"/>
                <c:pt idx="0">
                  <c:v>51</c:v>
                </c:pt>
                <c:pt idx="1">
                  <c:v>999</c:v>
                </c:pt>
                <c:pt idx="2">
                  <c:v>3652</c:v>
                </c:pt>
                <c:pt idx="3">
                  <c:v>721</c:v>
                </c:pt>
                <c:pt idx="4">
                  <c:v>547.16666666666674</c:v>
                </c:pt>
                <c:pt idx="5">
                  <c:v>1190</c:v>
                </c:pt>
                <c:pt idx="6">
                  <c:v>1545</c:v>
                </c:pt>
                <c:pt idx="7">
                  <c:v>1346</c:v>
                </c:pt>
                <c:pt idx="8">
                  <c:v>300</c:v>
                </c:pt>
                <c:pt idx="9">
                  <c:v>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AD-4551-A809-4AD0B79E53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01023744"/>
        <c:axId val="101033856"/>
      </c:barChart>
      <c:catAx>
        <c:axId val="1010237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01033856"/>
        <c:crosses val="autoZero"/>
        <c:auto val="1"/>
        <c:lblAlgn val="ctr"/>
        <c:lblOffset val="100"/>
        <c:noMultiLvlLbl val="0"/>
      </c:catAx>
      <c:valAx>
        <c:axId val="1010338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1023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700" b="0"/>
            </a:pPr>
            <a:r>
              <a:rPr lang="ru-RU" sz="700" b="0"/>
              <a:t>Количество созданных рабочих мест (ед.)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Лист1!$N$3:$W$3</c:f>
              <c:strCache>
                <c:ptCount val="10"/>
                <c:pt idx="0">
                  <c:v>2010г.</c:v>
                </c:pt>
                <c:pt idx="1">
                  <c:v>2011г.</c:v>
                </c:pt>
                <c:pt idx="2">
                  <c:v>2012г.</c:v>
                </c:pt>
                <c:pt idx="3">
                  <c:v>2013г.</c:v>
                </c:pt>
                <c:pt idx="4">
                  <c:v>2014г.</c:v>
                </c:pt>
                <c:pt idx="5">
                  <c:v>2015г.</c:v>
                </c:pt>
                <c:pt idx="6">
                  <c:v>2016г.</c:v>
                </c:pt>
                <c:pt idx="7">
                  <c:v>2017г.</c:v>
                </c:pt>
                <c:pt idx="8">
                  <c:v>2018г.</c:v>
                </c:pt>
                <c:pt idx="9">
                  <c:v>2019г.</c:v>
                </c:pt>
              </c:strCache>
            </c:strRef>
          </c:cat>
          <c:val>
            <c:numRef>
              <c:f>Лист1!$N$4:$W$4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0-D4F7-4577-A636-837A90242FA1}"/>
            </c:ext>
          </c:extLst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Лист1!$N$3:$W$3</c:f>
              <c:strCache>
                <c:ptCount val="10"/>
                <c:pt idx="0">
                  <c:v>2010г.</c:v>
                </c:pt>
                <c:pt idx="1">
                  <c:v>2011г.</c:v>
                </c:pt>
                <c:pt idx="2">
                  <c:v>2012г.</c:v>
                </c:pt>
                <c:pt idx="3">
                  <c:v>2013г.</c:v>
                </c:pt>
                <c:pt idx="4">
                  <c:v>2014г.</c:v>
                </c:pt>
                <c:pt idx="5">
                  <c:v>2015г.</c:v>
                </c:pt>
                <c:pt idx="6">
                  <c:v>2016г.</c:v>
                </c:pt>
                <c:pt idx="7">
                  <c:v>2017г.</c:v>
                </c:pt>
                <c:pt idx="8">
                  <c:v>2018г.</c:v>
                </c:pt>
                <c:pt idx="9">
                  <c:v>2019г.</c:v>
                </c:pt>
              </c:strCache>
            </c:strRef>
          </c:cat>
          <c:val>
            <c:numRef>
              <c:f>Лист1!$N$5:$W$5</c:f>
              <c:numCache>
                <c:formatCode>#,##0</c:formatCode>
                <c:ptCount val="10"/>
                <c:pt idx="0">
                  <c:v>1</c:v>
                </c:pt>
                <c:pt idx="1">
                  <c:v>249</c:v>
                </c:pt>
                <c:pt idx="2">
                  <c:v>694</c:v>
                </c:pt>
                <c:pt idx="3">
                  <c:v>181</c:v>
                </c:pt>
                <c:pt idx="4">
                  <c:v>20.833333333333258</c:v>
                </c:pt>
                <c:pt idx="5">
                  <c:v>379</c:v>
                </c:pt>
                <c:pt idx="6">
                  <c:v>767</c:v>
                </c:pt>
                <c:pt idx="7">
                  <c:v>231</c:v>
                </c:pt>
                <c:pt idx="8">
                  <c:v>42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F7-4577-A636-837A90242F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05334272"/>
        <c:axId val="105341312"/>
      </c:barChart>
      <c:catAx>
        <c:axId val="1053342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05341312"/>
        <c:crosses val="autoZero"/>
        <c:auto val="1"/>
        <c:lblAlgn val="ctr"/>
        <c:lblOffset val="100"/>
        <c:noMultiLvlLbl val="0"/>
      </c:catAx>
      <c:valAx>
        <c:axId val="105341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5334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43D5BE-47FA-41E9-A45E-4A6BC3AF59C8}" type="doc">
      <dgm:prSet loTypeId="urn:microsoft.com/office/officeart/2005/8/layout/cycle8" loCatId="cycle" qsTypeId="urn:microsoft.com/office/officeart/2005/8/quickstyle/simple1" qsCatId="simple" csTypeId="urn:microsoft.com/office/officeart/2005/8/colors/accent2_1" csCatId="accent2" phldr="1"/>
      <dgm:spPr/>
    </dgm:pt>
    <dgm:pt modelId="{8DD3D84B-9C6D-4206-8E73-23E0A76EA7A0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smtClean="0"/>
            <a:t>I</a:t>
          </a:r>
          <a:r>
            <a:rPr lang="ru-RU" sz="1400" dirty="0" smtClean="0"/>
            <a:t/>
          </a:r>
          <a:br>
            <a:rPr lang="ru-RU" sz="1400" dirty="0" smtClean="0"/>
          </a:br>
          <a:r>
            <a:rPr lang="ru-RU" sz="1400" dirty="0" smtClean="0"/>
            <a:t>Валовое накопление</a:t>
          </a:r>
          <a:endParaRPr lang="ru-RU" sz="1400" dirty="0"/>
        </a:p>
      </dgm:t>
    </dgm:pt>
    <dgm:pt modelId="{FB8A714E-7C70-4A79-B5F4-855ACE80B620}" type="parTrans" cxnId="{2358CA85-7863-448D-955C-936DC56B9EDA}">
      <dgm:prSet/>
      <dgm:spPr/>
      <dgm:t>
        <a:bodyPr/>
        <a:lstStyle/>
        <a:p>
          <a:endParaRPr lang="ru-RU" sz="1400"/>
        </a:p>
      </dgm:t>
    </dgm:pt>
    <dgm:pt modelId="{C80EF6B2-EB02-4ABC-803F-4DB2CC9A1B5E}" type="sibTrans" cxnId="{2358CA85-7863-448D-955C-936DC56B9EDA}">
      <dgm:prSet/>
      <dgm:spPr/>
      <dgm:t>
        <a:bodyPr/>
        <a:lstStyle/>
        <a:p>
          <a:endParaRPr lang="ru-RU" sz="1400"/>
        </a:p>
      </dgm:t>
    </dgm:pt>
    <dgm:pt modelId="{368E7657-6B62-41F3-962C-3FDF0DD57F92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err="1" smtClean="0"/>
            <a:t>Xn</a:t>
          </a:r>
          <a:r>
            <a:rPr lang="en-US" sz="1400" dirty="0" smtClean="0"/>
            <a:t/>
          </a:r>
          <a:br>
            <a:rPr lang="en-US" sz="1400" dirty="0" smtClean="0"/>
          </a:br>
          <a:r>
            <a:rPr lang="ru-RU" sz="1400" dirty="0" smtClean="0"/>
            <a:t>Чистый экспорт</a:t>
          </a:r>
          <a:endParaRPr lang="ru-RU" sz="1400" dirty="0"/>
        </a:p>
      </dgm:t>
    </dgm:pt>
    <dgm:pt modelId="{9200726D-AEB5-495C-9F61-E81C06379EFB}" type="parTrans" cxnId="{97228AF2-F617-4F87-BFE2-3F9ED1A50FA8}">
      <dgm:prSet/>
      <dgm:spPr/>
      <dgm:t>
        <a:bodyPr/>
        <a:lstStyle/>
        <a:p>
          <a:endParaRPr lang="ru-RU" sz="1400"/>
        </a:p>
      </dgm:t>
    </dgm:pt>
    <dgm:pt modelId="{45423E46-D004-4F99-85B8-1C5B5251EA95}" type="sibTrans" cxnId="{97228AF2-F617-4F87-BFE2-3F9ED1A50FA8}">
      <dgm:prSet/>
      <dgm:spPr/>
      <dgm:t>
        <a:bodyPr/>
        <a:lstStyle/>
        <a:p>
          <a:endParaRPr lang="ru-RU" sz="1400"/>
        </a:p>
      </dgm:t>
    </dgm:pt>
    <dgm:pt modelId="{3C5B0A37-7C9A-4A2A-8144-AA7AA341233D}">
      <dgm:prSet phldrT="[Текст]" custT="1"/>
      <dgm:spPr/>
      <dgm:t>
        <a:bodyPr/>
        <a:lstStyle/>
        <a:p>
          <a:r>
            <a:rPr lang="en-US" sz="1800" b="1" dirty="0" smtClean="0"/>
            <a:t>G</a:t>
          </a:r>
          <a:r>
            <a:rPr lang="en-US" sz="1400" dirty="0" smtClean="0"/>
            <a:t/>
          </a:r>
          <a:br>
            <a:rPr lang="en-US" sz="1400" dirty="0" smtClean="0"/>
          </a:br>
          <a:r>
            <a:rPr lang="ru-RU" sz="1400" dirty="0" smtClean="0"/>
            <a:t>Потребление </a:t>
          </a:r>
          <a:r>
            <a:rPr lang="ru-RU" sz="1400" dirty="0" err="1" smtClean="0"/>
            <a:t>пром</a:t>
          </a:r>
          <a:r>
            <a:rPr lang="ru-RU" sz="1400" dirty="0" smtClean="0"/>
            <a:t>. </a:t>
          </a:r>
          <a:r>
            <a:rPr lang="ru-RU" sz="1400" dirty="0" err="1" smtClean="0"/>
            <a:t>предпр-ий</a:t>
          </a:r>
          <a:endParaRPr lang="ru-RU" sz="1400" dirty="0"/>
        </a:p>
      </dgm:t>
    </dgm:pt>
    <dgm:pt modelId="{89265731-A840-48E0-A1EB-2345017F8FDB}" type="parTrans" cxnId="{589D077B-7E29-408C-B5EC-FE9A16F9C96D}">
      <dgm:prSet/>
      <dgm:spPr/>
      <dgm:t>
        <a:bodyPr/>
        <a:lstStyle/>
        <a:p>
          <a:endParaRPr lang="ru-RU" sz="1400"/>
        </a:p>
      </dgm:t>
    </dgm:pt>
    <dgm:pt modelId="{895E929D-56B9-4CDB-B737-B673128C8C44}" type="sibTrans" cxnId="{589D077B-7E29-408C-B5EC-FE9A16F9C96D}">
      <dgm:prSet/>
      <dgm:spPr/>
      <dgm:t>
        <a:bodyPr/>
        <a:lstStyle/>
        <a:p>
          <a:endParaRPr lang="ru-RU" sz="1400"/>
        </a:p>
      </dgm:t>
    </dgm:pt>
    <dgm:pt modelId="{8CCF656B-9DEF-47E8-B24B-0138A9420A11}">
      <dgm:prSet phldrT="[Текст]" custT="1"/>
      <dgm:spPr/>
      <dgm:t>
        <a:bodyPr/>
        <a:lstStyle/>
        <a:p>
          <a:r>
            <a:rPr lang="en-US" sz="1800" b="1" dirty="0" smtClean="0"/>
            <a:t>C</a:t>
          </a:r>
          <a:r>
            <a:rPr lang="en-US" sz="1400" dirty="0" smtClean="0"/>
            <a:t/>
          </a:r>
          <a:br>
            <a:rPr lang="en-US" sz="1400" dirty="0" smtClean="0"/>
          </a:br>
          <a:r>
            <a:rPr lang="ru-RU" sz="1400" dirty="0" smtClean="0"/>
            <a:t>Потребление дом. </a:t>
          </a:r>
          <a:r>
            <a:rPr lang="ru-RU" sz="1400" dirty="0" err="1" smtClean="0"/>
            <a:t>хоз-в</a:t>
          </a:r>
          <a:endParaRPr lang="ru-RU" sz="1400" dirty="0"/>
        </a:p>
      </dgm:t>
    </dgm:pt>
    <dgm:pt modelId="{B08E04AD-3CB6-4456-A103-35787DD6855D}" type="parTrans" cxnId="{614EC6A3-EF9C-453F-ACEC-709F380DCC37}">
      <dgm:prSet/>
      <dgm:spPr/>
      <dgm:t>
        <a:bodyPr/>
        <a:lstStyle/>
        <a:p>
          <a:endParaRPr lang="ru-RU" sz="1400"/>
        </a:p>
      </dgm:t>
    </dgm:pt>
    <dgm:pt modelId="{2985ABEB-FF47-4674-9264-62B3931E8973}" type="sibTrans" cxnId="{614EC6A3-EF9C-453F-ACEC-709F380DCC37}">
      <dgm:prSet/>
      <dgm:spPr/>
      <dgm:t>
        <a:bodyPr/>
        <a:lstStyle/>
        <a:p>
          <a:endParaRPr lang="ru-RU" sz="1400"/>
        </a:p>
      </dgm:t>
    </dgm:pt>
    <dgm:pt modelId="{9FD01299-4F53-4C5F-A229-BBEA6B348FD1}" type="pres">
      <dgm:prSet presAssocID="{AB43D5BE-47FA-41E9-A45E-4A6BC3AF59C8}" presName="compositeShape" presStyleCnt="0">
        <dgm:presLayoutVars>
          <dgm:chMax val="7"/>
          <dgm:dir/>
          <dgm:resizeHandles val="exact"/>
        </dgm:presLayoutVars>
      </dgm:prSet>
      <dgm:spPr/>
    </dgm:pt>
    <dgm:pt modelId="{FCABB5BA-AB83-4F16-8318-F0F2B11F09A8}" type="pres">
      <dgm:prSet presAssocID="{AB43D5BE-47FA-41E9-A45E-4A6BC3AF59C8}" presName="wedge1" presStyleLbl="node1" presStyleIdx="0" presStyleCnt="4"/>
      <dgm:spPr/>
      <dgm:t>
        <a:bodyPr/>
        <a:lstStyle/>
        <a:p>
          <a:endParaRPr lang="ru-RU"/>
        </a:p>
      </dgm:t>
    </dgm:pt>
    <dgm:pt modelId="{AB7D7FED-E749-463D-9DE1-FE3491F35397}" type="pres">
      <dgm:prSet presAssocID="{AB43D5BE-47FA-41E9-A45E-4A6BC3AF59C8}" presName="dummy1a" presStyleCnt="0"/>
      <dgm:spPr/>
    </dgm:pt>
    <dgm:pt modelId="{B237910E-944C-4357-8E88-B0AAB0A02D83}" type="pres">
      <dgm:prSet presAssocID="{AB43D5BE-47FA-41E9-A45E-4A6BC3AF59C8}" presName="dummy1b" presStyleCnt="0"/>
      <dgm:spPr/>
    </dgm:pt>
    <dgm:pt modelId="{C758D9ED-F222-49C5-B623-F367B8173524}" type="pres">
      <dgm:prSet presAssocID="{AB43D5BE-47FA-41E9-A45E-4A6BC3AF59C8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9CB27-3B3C-45DB-A107-D53A6B21C6D2}" type="pres">
      <dgm:prSet presAssocID="{AB43D5BE-47FA-41E9-A45E-4A6BC3AF59C8}" presName="wedge2" presStyleLbl="node1" presStyleIdx="1" presStyleCnt="4"/>
      <dgm:spPr/>
      <dgm:t>
        <a:bodyPr/>
        <a:lstStyle/>
        <a:p>
          <a:endParaRPr lang="ru-RU"/>
        </a:p>
      </dgm:t>
    </dgm:pt>
    <dgm:pt modelId="{8B8D7FCC-18A4-4B72-9B59-3D3955E539E6}" type="pres">
      <dgm:prSet presAssocID="{AB43D5BE-47FA-41E9-A45E-4A6BC3AF59C8}" presName="dummy2a" presStyleCnt="0"/>
      <dgm:spPr/>
    </dgm:pt>
    <dgm:pt modelId="{69A02E09-41FF-4599-97F3-2522634CC626}" type="pres">
      <dgm:prSet presAssocID="{AB43D5BE-47FA-41E9-A45E-4A6BC3AF59C8}" presName="dummy2b" presStyleCnt="0"/>
      <dgm:spPr/>
    </dgm:pt>
    <dgm:pt modelId="{40FBE18B-03A3-4282-983F-08DFAA5F2A48}" type="pres">
      <dgm:prSet presAssocID="{AB43D5BE-47FA-41E9-A45E-4A6BC3AF59C8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1ED911-A600-4925-9564-87940D693A98}" type="pres">
      <dgm:prSet presAssocID="{AB43D5BE-47FA-41E9-A45E-4A6BC3AF59C8}" presName="wedge3" presStyleLbl="node1" presStyleIdx="2" presStyleCnt="4"/>
      <dgm:spPr/>
      <dgm:t>
        <a:bodyPr/>
        <a:lstStyle/>
        <a:p>
          <a:endParaRPr lang="ru-RU"/>
        </a:p>
      </dgm:t>
    </dgm:pt>
    <dgm:pt modelId="{0100F3BB-434B-44E4-A45F-61B99CF53EFC}" type="pres">
      <dgm:prSet presAssocID="{AB43D5BE-47FA-41E9-A45E-4A6BC3AF59C8}" presName="dummy3a" presStyleCnt="0"/>
      <dgm:spPr/>
    </dgm:pt>
    <dgm:pt modelId="{3280A455-52AF-4396-9AB8-2485B8738525}" type="pres">
      <dgm:prSet presAssocID="{AB43D5BE-47FA-41E9-A45E-4A6BC3AF59C8}" presName="dummy3b" presStyleCnt="0"/>
      <dgm:spPr/>
    </dgm:pt>
    <dgm:pt modelId="{6BCF2A09-160A-453E-BB83-FC0306273B11}" type="pres">
      <dgm:prSet presAssocID="{AB43D5BE-47FA-41E9-A45E-4A6BC3AF59C8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0384C-C8B3-4730-9419-000AA8C56BDB}" type="pres">
      <dgm:prSet presAssocID="{AB43D5BE-47FA-41E9-A45E-4A6BC3AF59C8}" presName="wedge4" presStyleLbl="node1" presStyleIdx="3" presStyleCnt="4"/>
      <dgm:spPr/>
      <dgm:t>
        <a:bodyPr/>
        <a:lstStyle/>
        <a:p>
          <a:endParaRPr lang="ru-RU"/>
        </a:p>
      </dgm:t>
    </dgm:pt>
    <dgm:pt modelId="{35B3AA3A-BC50-45D7-9508-9A69459FD8CB}" type="pres">
      <dgm:prSet presAssocID="{AB43D5BE-47FA-41E9-A45E-4A6BC3AF59C8}" presName="dummy4a" presStyleCnt="0"/>
      <dgm:spPr/>
    </dgm:pt>
    <dgm:pt modelId="{93EC16D2-B02D-4120-B7FD-A099CE5E9884}" type="pres">
      <dgm:prSet presAssocID="{AB43D5BE-47FA-41E9-A45E-4A6BC3AF59C8}" presName="dummy4b" presStyleCnt="0"/>
      <dgm:spPr/>
    </dgm:pt>
    <dgm:pt modelId="{B2F23AE0-C0A2-4B13-801C-86599B22421B}" type="pres">
      <dgm:prSet presAssocID="{AB43D5BE-47FA-41E9-A45E-4A6BC3AF59C8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5939E-0AA9-4C05-8F20-437696BB8729}" type="pres">
      <dgm:prSet presAssocID="{C80EF6B2-EB02-4ABC-803F-4DB2CC9A1B5E}" presName="arrowWedge1" presStyleLbl="fgSibTrans2D1" presStyleIdx="0" presStyleCnt="4"/>
      <dgm:spPr>
        <a:solidFill>
          <a:schemeClr val="accent3">
            <a:lumMod val="40000"/>
            <a:lumOff val="60000"/>
          </a:schemeClr>
        </a:solidFill>
      </dgm:spPr>
    </dgm:pt>
    <dgm:pt modelId="{EFFF0C70-3E94-4985-ADB6-682A8408C9CE}" type="pres">
      <dgm:prSet presAssocID="{45423E46-D004-4F99-85B8-1C5B5251EA95}" presName="arrowWedge2" presStyleLbl="fgSibTrans2D1" presStyleIdx="1" presStyleCnt="4"/>
      <dgm:spPr>
        <a:solidFill>
          <a:schemeClr val="accent5">
            <a:lumMod val="60000"/>
            <a:lumOff val="40000"/>
          </a:schemeClr>
        </a:solidFill>
      </dgm:spPr>
    </dgm:pt>
    <dgm:pt modelId="{42E414FA-5800-496A-96F2-5E7AFBEF7261}" type="pres">
      <dgm:prSet presAssocID="{895E929D-56B9-4CDB-B737-B673128C8C44}" presName="arrowWedge3" presStyleLbl="fgSibTrans2D1" presStyleIdx="2" presStyleCnt="4"/>
      <dgm:spPr/>
    </dgm:pt>
    <dgm:pt modelId="{BA481E93-6412-41B7-AD13-ADA093D70981}" type="pres">
      <dgm:prSet presAssocID="{2985ABEB-FF47-4674-9264-62B3931E8973}" presName="arrowWedge4" presStyleLbl="fgSibTrans2D1" presStyleIdx="3" presStyleCnt="4"/>
      <dgm:spPr/>
    </dgm:pt>
  </dgm:ptLst>
  <dgm:cxnLst>
    <dgm:cxn modelId="{D1813D24-CCA6-465D-9D2E-B2DFB7563A92}" type="presOf" srcId="{8DD3D84B-9C6D-4206-8E73-23E0A76EA7A0}" destId="{FCABB5BA-AB83-4F16-8318-F0F2B11F09A8}" srcOrd="0" destOrd="0" presId="urn:microsoft.com/office/officeart/2005/8/layout/cycle8"/>
    <dgm:cxn modelId="{68D9F676-44EE-48A2-ADB2-77BE79EE25B2}" type="presOf" srcId="{AB43D5BE-47FA-41E9-A45E-4A6BC3AF59C8}" destId="{9FD01299-4F53-4C5F-A229-BBEA6B348FD1}" srcOrd="0" destOrd="0" presId="urn:microsoft.com/office/officeart/2005/8/layout/cycle8"/>
    <dgm:cxn modelId="{C45F75B9-0FD9-4829-8F36-F848B335ADED}" type="presOf" srcId="{8CCF656B-9DEF-47E8-B24B-0138A9420A11}" destId="{B2F23AE0-C0A2-4B13-801C-86599B22421B}" srcOrd="1" destOrd="0" presId="urn:microsoft.com/office/officeart/2005/8/layout/cycle8"/>
    <dgm:cxn modelId="{97228AF2-F617-4F87-BFE2-3F9ED1A50FA8}" srcId="{AB43D5BE-47FA-41E9-A45E-4A6BC3AF59C8}" destId="{368E7657-6B62-41F3-962C-3FDF0DD57F92}" srcOrd="1" destOrd="0" parTransId="{9200726D-AEB5-495C-9F61-E81C06379EFB}" sibTransId="{45423E46-D004-4F99-85B8-1C5B5251EA95}"/>
    <dgm:cxn modelId="{2358CA85-7863-448D-955C-936DC56B9EDA}" srcId="{AB43D5BE-47FA-41E9-A45E-4A6BC3AF59C8}" destId="{8DD3D84B-9C6D-4206-8E73-23E0A76EA7A0}" srcOrd="0" destOrd="0" parTransId="{FB8A714E-7C70-4A79-B5F4-855ACE80B620}" sibTransId="{C80EF6B2-EB02-4ABC-803F-4DB2CC9A1B5E}"/>
    <dgm:cxn modelId="{AD47B842-0FB8-4C31-8FA0-2C1556A6F60E}" type="presOf" srcId="{368E7657-6B62-41F3-962C-3FDF0DD57F92}" destId="{40FBE18B-03A3-4282-983F-08DFAA5F2A48}" srcOrd="1" destOrd="0" presId="urn:microsoft.com/office/officeart/2005/8/layout/cycle8"/>
    <dgm:cxn modelId="{5A3D96ED-9F1C-4184-B9F1-1F22BE2C4170}" type="presOf" srcId="{368E7657-6B62-41F3-962C-3FDF0DD57F92}" destId="{CBC9CB27-3B3C-45DB-A107-D53A6B21C6D2}" srcOrd="0" destOrd="0" presId="urn:microsoft.com/office/officeart/2005/8/layout/cycle8"/>
    <dgm:cxn modelId="{86CFF294-32A6-44D4-B88A-F40DE23BFBDB}" type="presOf" srcId="{8CCF656B-9DEF-47E8-B24B-0138A9420A11}" destId="{F7E0384C-C8B3-4730-9419-000AA8C56BDB}" srcOrd="0" destOrd="0" presId="urn:microsoft.com/office/officeart/2005/8/layout/cycle8"/>
    <dgm:cxn modelId="{43C724BC-3FDC-4455-8813-FEE9C98946BE}" type="presOf" srcId="{8DD3D84B-9C6D-4206-8E73-23E0A76EA7A0}" destId="{C758D9ED-F222-49C5-B623-F367B8173524}" srcOrd="1" destOrd="0" presId="urn:microsoft.com/office/officeart/2005/8/layout/cycle8"/>
    <dgm:cxn modelId="{589D077B-7E29-408C-B5EC-FE9A16F9C96D}" srcId="{AB43D5BE-47FA-41E9-A45E-4A6BC3AF59C8}" destId="{3C5B0A37-7C9A-4A2A-8144-AA7AA341233D}" srcOrd="2" destOrd="0" parTransId="{89265731-A840-48E0-A1EB-2345017F8FDB}" sibTransId="{895E929D-56B9-4CDB-B737-B673128C8C44}"/>
    <dgm:cxn modelId="{614EC6A3-EF9C-453F-ACEC-709F380DCC37}" srcId="{AB43D5BE-47FA-41E9-A45E-4A6BC3AF59C8}" destId="{8CCF656B-9DEF-47E8-B24B-0138A9420A11}" srcOrd="3" destOrd="0" parTransId="{B08E04AD-3CB6-4456-A103-35787DD6855D}" sibTransId="{2985ABEB-FF47-4674-9264-62B3931E8973}"/>
    <dgm:cxn modelId="{6FD7347D-D153-4C3B-89DF-D5966EFF124B}" type="presOf" srcId="{3C5B0A37-7C9A-4A2A-8144-AA7AA341233D}" destId="{F41ED911-A600-4925-9564-87940D693A98}" srcOrd="0" destOrd="0" presId="urn:microsoft.com/office/officeart/2005/8/layout/cycle8"/>
    <dgm:cxn modelId="{6CAF34B2-E2C8-4AA7-8B90-D884896580EB}" type="presOf" srcId="{3C5B0A37-7C9A-4A2A-8144-AA7AA341233D}" destId="{6BCF2A09-160A-453E-BB83-FC0306273B11}" srcOrd="1" destOrd="0" presId="urn:microsoft.com/office/officeart/2005/8/layout/cycle8"/>
    <dgm:cxn modelId="{3C8C017C-AD74-4FA1-85F8-6F937DD024D9}" type="presParOf" srcId="{9FD01299-4F53-4C5F-A229-BBEA6B348FD1}" destId="{FCABB5BA-AB83-4F16-8318-F0F2B11F09A8}" srcOrd="0" destOrd="0" presId="urn:microsoft.com/office/officeart/2005/8/layout/cycle8"/>
    <dgm:cxn modelId="{316F8B3B-B7B3-4586-97E5-77E5A6114C60}" type="presParOf" srcId="{9FD01299-4F53-4C5F-A229-BBEA6B348FD1}" destId="{AB7D7FED-E749-463D-9DE1-FE3491F35397}" srcOrd="1" destOrd="0" presId="urn:microsoft.com/office/officeart/2005/8/layout/cycle8"/>
    <dgm:cxn modelId="{688BCD59-0632-4C09-A163-B6F4BF4A5478}" type="presParOf" srcId="{9FD01299-4F53-4C5F-A229-BBEA6B348FD1}" destId="{B237910E-944C-4357-8E88-B0AAB0A02D83}" srcOrd="2" destOrd="0" presId="urn:microsoft.com/office/officeart/2005/8/layout/cycle8"/>
    <dgm:cxn modelId="{B7073B74-8706-4647-997B-3EDB2719EABA}" type="presParOf" srcId="{9FD01299-4F53-4C5F-A229-BBEA6B348FD1}" destId="{C758D9ED-F222-49C5-B623-F367B8173524}" srcOrd="3" destOrd="0" presId="urn:microsoft.com/office/officeart/2005/8/layout/cycle8"/>
    <dgm:cxn modelId="{EE092221-E310-4490-B6CC-206105AFA5AE}" type="presParOf" srcId="{9FD01299-4F53-4C5F-A229-BBEA6B348FD1}" destId="{CBC9CB27-3B3C-45DB-A107-D53A6B21C6D2}" srcOrd="4" destOrd="0" presId="urn:microsoft.com/office/officeart/2005/8/layout/cycle8"/>
    <dgm:cxn modelId="{7D5CE6CD-E07C-4B05-A672-6206ED1319C6}" type="presParOf" srcId="{9FD01299-4F53-4C5F-A229-BBEA6B348FD1}" destId="{8B8D7FCC-18A4-4B72-9B59-3D3955E539E6}" srcOrd="5" destOrd="0" presId="urn:microsoft.com/office/officeart/2005/8/layout/cycle8"/>
    <dgm:cxn modelId="{282B054B-28D8-43E9-8F95-EDDF640E458C}" type="presParOf" srcId="{9FD01299-4F53-4C5F-A229-BBEA6B348FD1}" destId="{69A02E09-41FF-4599-97F3-2522634CC626}" srcOrd="6" destOrd="0" presId="urn:microsoft.com/office/officeart/2005/8/layout/cycle8"/>
    <dgm:cxn modelId="{DA1827F6-C19A-46B0-8CC7-1F432815383C}" type="presParOf" srcId="{9FD01299-4F53-4C5F-A229-BBEA6B348FD1}" destId="{40FBE18B-03A3-4282-983F-08DFAA5F2A48}" srcOrd="7" destOrd="0" presId="urn:microsoft.com/office/officeart/2005/8/layout/cycle8"/>
    <dgm:cxn modelId="{73EA24AD-D81C-4CE5-B528-037E6CFA299E}" type="presParOf" srcId="{9FD01299-4F53-4C5F-A229-BBEA6B348FD1}" destId="{F41ED911-A600-4925-9564-87940D693A98}" srcOrd="8" destOrd="0" presId="urn:microsoft.com/office/officeart/2005/8/layout/cycle8"/>
    <dgm:cxn modelId="{25560E37-7033-4037-96FF-90C5D58437FE}" type="presParOf" srcId="{9FD01299-4F53-4C5F-A229-BBEA6B348FD1}" destId="{0100F3BB-434B-44E4-A45F-61B99CF53EFC}" srcOrd="9" destOrd="0" presId="urn:microsoft.com/office/officeart/2005/8/layout/cycle8"/>
    <dgm:cxn modelId="{D46741D5-3A13-49B9-8994-9933473F5F18}" type="presParOf" srcId="{9FD01299-4F53-4C5F-A229-BBEA6B348FD1}" destId="{3280A455-52AF-4396-9AB8-2485B8738525}" srcOrd="10" destOrd="0" presId="urn:microsoft.com/office/officeart/2005/8/layout/cycle8"/>
    <dgm:cxn modelId="{F31CC6BE-2675-4987-B019-8D06E3CC3AE5}" type="presParOf" srcId="{9FD01299-4F53-4C5F-A229-BBEA6B348FD1}" destId="{6BCF2A09-160A-453E-BB83-FC0306273B11}" srcOrd="11" destOrd="0" presId="urn:microsoft.com/office/officeart/2005/8/layout/cycle8"/>
    <dgm:cxn modelId="{F663B383-4EE0-41BC-B512-46E919C137E2}" type="presParOf" srcId="{9FD01299-4F53-4C5F-A229-BBEA6B348FD1}" destId="{F7E0384C-C8B3-4730-9419-000AA8C56BDB}" srcOrd="12" destOrd="0" presId="urn:microsoft.com/office/officeart/2005/8/layout/cycle8"/>
    <dgm:cxn modelId="{65E345F4-8694-4908-8D48-A0A5A41C24A8}" type="presParOf" srcId="{9FD01299-4F53-4C5F-A229-BBEA6B348FD1}" destId="{35B3AA3A-BC50-45D7-9508-9A69459FD8CB}" srcOrd="13" destOrd="0" presId="urn:microsoft.com/office/officeart/2005/8/layout/cycle8"/>
    <dgm:cxn modelId="{5E3C55F5-29DE-462E-B82F-66F3783B368B}" type="presParOf" srcId="{9FD01299-4F53-4C5F-A229-BBEA6B348FD1}" destId="{93EC16D2-B02D-4120-B7FD-A099CE5E9884}" srcOrd="14" destOrd="0" presId="urn:microsoft.com/office/officeart/2005/8/layout/cycle8"/>
    <dgm:cxn modelId="{D5A6C600-A453-40BA-B9EA-EE9A5FC5EB5D}" type="presParOf" srcId="{9FD01299-4F53-4C5F-A229-BBEA6B348FD1}" destId="{B2F23AE0-C0A2-4B13-801C-86599B22421B}" srcOrd="15" destOrd="0" presId="urn:microsoft.com/office/officeart/2005/8/layout/cycle8"/>
    <dgm:cxn modelId="{68C6F51F-0689-448F-A7ED-5773310D59B7}" type="presParOf" srcId="{9FD01299-4F53-4C5F-A229-BBEA6B348FD1}" destId="{1D95939E-0AA9-4C05-8F20-437696BB8729}" srcOrd="16" destOrd="0" presId="urn:microsoft.com/office/officeart/2005/8/layout/cycle8"/>
    <dgm:cxn modelId="{79AA92E1-90F5-41F1-AAEF-64EA64705335}" type="presParOf" srcId="{9FD01299-4F53-4C5F-A229-BBEA6B348FD1}" destId="{EFFF0C70-3E94-4985-ADB6-682A8408C9CE}" srcOrd="17" destOrd="0" presId="urn:microsoft.com/office/officeart/2005/8/layout/cycle8"/>
    <dgm:cxn modelId="{3DC0BA8C-2768-4682-BDD1-FA1FFCF0C2C4}" type="presParOf" srcId="{9FD01299-4F53-4C5F-A229-BBEA6B348FD1}" destId="{42E414FA-5800-496A-96F2-5E7AFBEF7261}" srcOrd="18" destOrd="0" presId="urn:microsoft.com/office/officeart/2005/8/layout/cycle8"/>
    <dgm:cxn modelId="{E1A353BA-707C-43B8-B820-9DAC3A1A8CE7}" type="presParOf" srcId="{9FD01299-4F53-4C5F-A229-BBEA6B348FD1}" destId="{BA481E93-6412-41B7-AD13-ADA093D70981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ABB5BA-AB83-4F16-8318-F0F2B11F09A8}">
      <dsp:nvSpPr>
        <dsp:cNvPr id="0" name=""/>
        <dsp:cNvSpPr/>
      </dsp:nvSpPr>
      <dsp:spPr>
        <a:xfrm>
          <a:off x="340953" y="219479"/>
          <a:ext cx="3027054" cy="3027054"/>
        </a:xfrm>
        <a:prstGeom prst="pie">
          <a:avLst>
            <a:gd name="adj1" fmla="val 16200000"/>
            <a:gd name="adj2" fmla="val 0"/>
          </a:avLst>
        </a:prstGeom>
        <a:solidFill>
          <a:schemeClr val="lt1"/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</a:t>
          </a:r>
          <a:r>
            <a:rPr lang="ru-RU" sz="1400" kern="1200" dirty="0" smtClean="0"/>
            <a:t/>
          </a:r>
          <a:br>
            <a:rPr lang="ru-RU" sz="1400" kern="1200" dirty="0" smtClean="0"/>
          </a:br>
          <a:r>
            <a:rPr lang="ru-RU" sz="1400" kern="1200" dirty="0" smtClean="0"/>
            <a:t>Валовое накопление</a:t>
          </a:r>
          <a:endParaRPr lang="ru-RU" sz="1400" kern="1200" dirty="0"/>
        </a:p>
      </dsp:txBody>
      <dsp:txXfrm>
        <a:off x="1947814" y="846872"/>
        <a:ext cx="1117127" cy="828836"/>
      </dsp:txXfrm>
    </dsp:sp>
    <dsp:sp modelId="{CBC9CB27-3B3C-45DB-A107-D53A6B21C6D2}">
      <dsp:nvSpPr>
        <dsp:cNvPr id="0" name=""/>
        <dsp:cNvSpPr/>
      </dsp:nvSpPr>
      <dsp:spPr>
        <a:xfrm>
          <a:off x="340953" y="321102"/>
          <a:ext cx="3027054" cy="3027054"/>
        </a:xfrm>
        <a:prstGeom prst="pie">
          <a:avLst>
            <a:gd name="adj1" fmla="val 0"/>
            <a:gd name="adj2" fmla="val 5400000"/>
          </a:avLst>
        </a:prstGeom>
        <a:solidFill>
          <a:schemeClr val="lt1"/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Xn</a:t>
          </a:r>
          <a:r>
            <a:rPr lang="en-US" sz="1400" kern="1200" dirty="0" smtClean="0"/>
            <a:t/>
          </a:r>
          <a:br>
            <a:rPr lang="en-US" sz="1400" kern="1200" dirty="0" smtClean="0"/>
          </a:br>
          <a:r>
            <a:rPr lang="ru-RU" sz="1400" kern="1200" dirty="0" smtClean="0"/>
            <a:t>Чистый экспорт</a:t>
          </a:r>
          <a:endParaRPr lang="ru-RU" sz="1400" kern="1200" dirty="0"/>
        </a:p>
      </dsp:txBody>
      <dsp:txXfrm>
        <a:off x="1947814" y="1891927"/>
        <a:ext cx="1117127" cy="828836"/>
      </dsp:txXfrm>
    </dsp:sp>
    <dsp:sp modelId="{F41ED911-A600-4925-9564-87940D693A98}">
      <dsp:nvSpPr>
        <dsp:cNvPr id="0" name=""/>
        <dsp:cNvSpPr/>
      </dsp:nvSpPr>
      <dsp:spPr>
        <a:xfrm>
          <a:off x="239330" y="321102"/>
          <a:ext cx="3027054" cy="3027054"/>
        </a:xfrm>
        <a:prstGeom prst="pie">
          <a:avLst>
            <a:gd name="adj1" fmla="val 5400000"/>
            <a:gd name="adj2" fmla="val 10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G</a:t>
          </a:r>
          <a:r>
            <a:rPr lang="en-US" sz="1400" kern="1200" dirty="0" smtClean="0"/>
            <a:t/>
          </a:r>
          <a:br>
            <a:rPr lang="en-US" sz="1400" kern="1200" dirty="0" smtClean="0"/>
          </a:br>
          <a:r>
            <a:rPr lang="ru-RU" sz="1400" kern="1200" dirty="0" smtClean="0"/>
            <a:t>Потребление </a:t>
          </a:r>
          <a:r>
            <a:rPr lang="ru-RU" sz="1400" kern="1200" dirty="0" err="1" smtClean="0"/>
            <a:t>пром</a:t>
          </a:r>
          <a:r>
            <a:rPr lang="ru-RU" sz="1400" kern="1200" dirty="0" smtClean="0"/>
            <a:t>. </a:t>
          </a:r>
          <a:r>
            <a:rPr lang="ru-RU" sz="1400" kern="1200" dirty="0" err="1" smtClean="0"/>
            <a:t>предпр-ий</a:t>
          </a:r>
          <a:endParaRPr lang="ru-RU" sz="1400" kern="1200" dirty="0"/>
        </a:p>
      </dsp:txBody>
      <dsp:txXfrm>
        <a:off x="542396" y="1891927"/>
        <a:ext cx="1117127" cy="828836"/>
      </dsp:txXfrm>
    </dsp:sp>
    <dsp:sp modelId="{F7E0384C-C8B3-4730-9419-000AA8C56BDB}">
      <dsp:nvSpPr>
        <dsp:cNvPr id="0" name=""/>
        <dsp:cNvSpPr/>
      </dsp:nvSpPr>
      <dsp:spPr>
        <a:xfrm>
          <a:off x="239330" y="219479"/>
          <a:ext cx="3027054" cy="3027054"/>
        </a:xfrm>
        <a:prstGeom prst="pie">
          <a:avLst>
            <a:gd name="adj1" fmla="val 108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</a:t>
          </a:r>
          <a:r>
            <a:rPr lang="en-US" sz="1400" kern="1200" dirty="0" smtClean="0"/>
            <a:t/>
          </a:r>
          <a:br>
            <a:rPr lang="en-US" sz="1400" kern="1200" dirty="0" smtClean="0"/>
          </a:br>
          <a:r>
            <a:rPr lang="ru-RU" sz="1400" kern="1200" dirty="0" smtClean="0"/>
            <a:t>Потребление дом. </a:t>
          </a:r>
          <a:r>
            <a:rPr lang="ru-RU" sz="1400" kern="1200" dirty="0" err="1" smtClean="0"/>
            <a:t>хоз-в</a:t>
          </a:r>
          <a:endParaRPr lang="ru-RU" sz="1400" kern="1200" dirty="0"/>
        </a:p>
      </dsp:txBody>
      <dsp:txXfrm>
        <a:off x="542396" y="846872"/>
        <a:ext cx="1117127" cy="828836"/>
      </dsp:txXfrm>
    </dsp:sp>
    <dsp:sp modelId="{1D95939E-0AA9-4C05-8F20-437696BB8729}">
      <dsp:nvSpPr>
        <dsp:cNvPr id="0" name=""/>
        <dsp:cNvSpPr/>
      </dsp:nvSpPr>
      <dsp:spPr>
        <a:xfrm>
          <a:off x="153564" y="32090"/>
          <a:ext cx="3401832" cy="3401832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FF0C70-3E94-4985-ADB6-682A8408C9CE}">
      <dsp:nvSpPr>
        <dsp:cNvPr id="0" name=""/>
        <dsp:cNvSpPr/>
      </dsp:nvSpPr>
      <dsp:spPr>
        <a:xfrm>
          <a:off x="153564" y="133713"/>
          <a:ext cx="3401832" cy="3401832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E414FA-5800-496A-96F2-5E7AFBEF7261}">
      <dsp:nvSpPr>
        <dsp:cNvPr id="0" name=""/>
        <dsp:cNvSpPr/>
      </dsp:nvSpPr>
      <dsp:spPr>
        <a:xfrm>
          <a:off x="51941" y="133713"/>
          <a:ext cx="3401832" cy="3401832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81E93-6412-41B7-AD13-ADA093D70981}">
      <dsp:nvSpPr>
        <dsp:cNvPr id="0" name=""/>
        <dsp:cNvSpPr/>
      </dsp:nvSpPr>
      <dsp:spPr>
        <a:xfrm>
          <a:off x="51941" y="32090"/>
          <a:ext cx="3401832" cy="3401832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0.77763</cdr:x>
      <cdr:y>0.82947</cdr:y>
    </cdr:from>
    <cdr:to>
      <cdr:x>1</cdr:x>
      <cdr:y>1</cdr:y>
    </cdr:to>
    <cdr:grpSp>
      <cdr:nvGrpSpPr>
        <cdr:cNvPr id="2" name="Shape 927"/>
        <cdr:cNvGrpSpPr/>
      </cdr:nvGrpSpPr>
      <cdr:grpSpPr>
        <a:xfrm xmlns:a="http://schemas.openxmlformats.org/drawingml/2006/main">
          <a:off x="1503198" y="1752392"/>
          <a:ext cx="429853" cy="360273"/>
          <a:chOff x="-2501926" y="5682204"/>
          <a:chExt cx="482036" cy="399083"/>
        </a:xfrm>
        <a:solidFill xmlns:a="http://schemas.openxmlformats.org/drawingml/2006/main">
          <a:schemeClr val="bg1"/>
        </a:solidFill>
      </cdr:grpSpPr>
      <cdr:sp macro="" textlink="">
        <cdr:nvSpPr>
          <cdr:cNvPr id="3" name="Shape 928"/>
          <cdr:cNvSpPr/>
        </cdr:nvSpPr>
        <cdr:spPr>
          <a:xfrm xmlns:a="http://schemas.openxmlformats.org/drawingml/2006/main">
            <a:off x="-2501926" y="5682204"/>
            <a:ext cx="482036" cy="187371"/>
          </a:xfrm>
          <a:custGeom xmlns:a="http://schemas.openxmlformats.org/drawingml/2006/main">
            <a:avLst/>
            <a:gdLst/>
            <a:ahLst/>
            <a:cxnLst/>
            <a:rect l="0" t="0" r="0" b="0"/>
            <a:pathLst>
              <a:path w="17194" h="6766" extrusionOk="0">
                <a:moveTo>
                  <a:pt x="10160" y="978"/>
                </a:moveTo>
                <a:lnTo>
                  <a:pt x="10258" y="1002"/>
                </a:lnTo>
                <a:lnTo>
                  <a:pt x="10355" y="1026"/>
                </a:lnTo>
                <a:lnTo>
                  <a:pt x="10429" y="1075"/>
                </a:lnTo>
                <a:lnTo>
                  <a:pt x="10502" y="1124"/>
                </a:lnTo>
                <a:lnTo>
                  <a:pt x="10575" y="1197"/>
                </a:lnTo>
                <a:lnTo>
                  <a:pt x="10600" y="1295"/>
                </a:lnTo>
                <a:lnTo>
                  <a:pt x="10649" y="1368"/>
                </a:lnTo>
                <a:lnTo>
                  <a:pt x="10649" y="1466"/>
                </a:lnTo>
                <a:lnTo>
                  <a:pt x="10649" y="1881"/>
                </a:lnTo>
                <a:lnTo>
                  <a:pt x="6545" y="1881"/>
                </a:lnTo>
                <a:lnTo>
                  <a:pt x="6545" y="1466"/>
                </a:lnTo>
                <a:lnTo>
                  <a:pt x="6545" y="1368"/>
                </a:lnTo>
                <a:lnTo>
                  <a:pt x="6594" y="1295"/>
                </a:lnTo>
                <a:lnTo>
                  <a:pt x="6619" y="1197"/>
                </a:lnTo>
                <a:lnTo>
                  <a:pt x="6692" y="1124"/>
                </a:lnTo>
                <a:lnTo>
                  <a:pt x="6765" y="1075"/>
                </a:lnTo>
                <a:lnTo>
                  <a:pt x="6839" y="1026"/>
                </a:lnTo>
                <a:lnTo>
                  <a:pt x="6936" y="1002"/>
                </a:lnTo>
                <a:lnTo>
                  <a:pt x="7034" y="978"/>
                </a:lnTo>
                <a:close/>
                <a:moveTo>
                  <a:pt x="7034" y="1"/>
                </a:moveTo>
                <a:lnTo>
                  <a:pt x="6887" y="25"/>
                </a:lnTo>
                <a:lnTo>
                  <a:pt x="6741" y="50"/>
                </a:lnTo>
                <a:lnTo>
                  <a:pt x="6472" y="123"/>
                </a:lnTo>
                <a:lnTo>
                  <a:pt x="6204" y="269"/>
                </a:lnTo>
                <a:lnTo>
                  <a:pt x="6008" y="440"/>
                </a:lnTo>
                <a:lnTo>
                  <a:pt x="5813" y="660"/>
                </a:lnTo>
                <a:lnTo>
                  <a:pt x="5691" y="904"/>
                </a:lnTo>
                <a:lnTo>
                  <a:pt x="5593" y="1173"/>
                </a:lnTo>
                <a:lnTo>
                  <a:pt x="5569" y="1320"/>
                </a:lnTo>
                <a:lnTo>
                  <a:pt x="5569" y="1466"/>
                </a:lnTo>
                <a:lnTo>
                  <a:pt x="5569" y="1881"/>
                </a:lnTo>
                <a:lnTo>
                  <a:pt x="391" y="1881"/>
                </a:lnTo>
                <a:lnTo>
                  <a:pt x="293" y="1906"/>
                </a:lnTo>
                <a:lnTo>
                  <a:pt x="220" y="1955"/>
                </a:lnTo>
                <a:lnTo>
                  <a:pt x="147" y="2028"/>
                </a:lnTo>
                <a:lnTo>
                  <a:pt x="73" y="2077"/>
                </a:lnTo>
                <a:lnTo>
                  <a:pt x="49" y="2174"/>
                </a:lnTo>
                <a:lnTo>
                  <a:pt x="0" y="2272"/>
                </a:lnTo>
                <a:lnTo>
                  <a:pt x="0" y="2370"/>
                </a:lnTo>
                <a:lnTo>
                  <a:pt x="0" y="5789"/>
                </a:lnTo>
                <a:lnTo>
                  <a:pt x="24" y="5984"/>
                </a:lnTo>
                <a:lnTo>
                  <a:pt x="73" y="6155"/>
                </a:lnTo>
                <a:lnTo>
                  <a:pt x="171" y="6326"/>
                </a:lnTo>
                <a:lnTo>
                  <a:pt x="293" y="6473"/>
                </a:lnTo>
                <a:lnTo>
                  <a:pt x="440" y="6595"/>
                </a:lnTo>
                <a:lnTo>
                  <a:pt x="586" y="6693"/>
                </a:lnTo>
                <a:lnTo>
                  <a:pt x="782" y="6741"/>
                </a:lnTo>
                <a:lnTo>
                  <a:pt x="977" y="6766"/>
                </a:lnTo>
                <a:lnTo>
                  <a:pt x="7742" y="6766"/>
                </a:lnTo>
                <a:lnTo>
                  <a:pt x="7742" y="6155"/>
                </a:lnTo>
                <a:lnTo>
                  <a:pt x="7767" y="6058"/>
                </a:lnTo>
                <a:lnTo>
                  <a:pt x="7791" y="5984"/>
                </a:lnTo>
                <a:lnTo>
                  <a:pt x="7840" y="5887"/>
                </a:lnTo>
                <a:lnTo>
                  <a:pt x="7889" y="5813"/>
                </a:lnTo>
                <a:lnTo>
                  <a:pt x="7962" y="5765"/>
                </a:lnTo>
                <a:lnTo>
                  <a:pt x="8060" y="5716"/>
                </a:lnTo>
                <a:lnTo>
                  <a:pt x="8133" y="5691"/>
                </a:lnTo>
                <a:lnTo>
                  <a:pt x="8231" y="5667"/>
                </a:lnTo>
                <a:lnTo>
                  <a:pt x="8963" y="5667"/>
                </a:lnTo>
                <a:lnTo>
                  <a:pt x="9061" y="5691"/>
                </a:lnTo>
                <a:lnTo>
                  <a:pt x="9134" y="5716"/>
                </a:lnTo>
                <a:lnTo>
                  <a:pt x="9232" y="5765"/>
                </a:lnTo>
                <a:lnTo>
                  <a:pt x="9305" y="5813"/>
                </a:lnTo>
                <a:lnTo>
                  <a:pt x="9354" y="5887"/>
                </a:lnTo>
                <a:lnTo>
                  <a:pt x="9403" y="5984"/>
                </a:lnTo>
                <a:lnTo>
                  <a:pt x="9427" y="6058"/>
                </a:lnTo>
                <a:lnTo>
                  <a:pt x="9452" y="6155"/>
                </a:lnTo>
                <a:lnTo>
                  <a:pt x="9452" y="6766"/>
                </a:lnTo>
                <a:lnTo>
                  <a:pt x="16217" y="6766"/>
                </a:lnTo>
                <a:lnTo>
                  <a:pt x="16412" y="6741"/>
                </a:lnTo>
                <a:lnTo>
                  <a:pt x="16608" y="6693"/>
                </a:lnTo>
                <a:lnTo>
                  <a:pt x="16754" y="6595"/>
                </a:lnTo>
                <a:lnTo>
                  <a:pt x="16901" y="6473"/>
                </a:lnTo>
                <a:lnTo>
                  <a:pt x="17023" y="6326"/>
                </a:lnTo>
                <a:lnTo>
                  <a:pt x="17121" y="6155"/>
                </a:lnTo>
                <a:lnTo>
                  <a:pt x="17169" y="5984"/>
                </a:lnTo>
                <a:lnTo>
                  <a:pt x="17194" y="5789"/>
                </a:lnTo>
                <a:lnTo>
                  <a:pt x="17194" y="2370"/>
                </a:lnTo>
                <a:lnTo>
                  <a:pt x="17194" y="2272"/>
                </a:lnTo>
                <a:lnTo>
                  <a:pt x="17145" y="2174"/>
                </a:lnTo>
                <a:lnTo>
                  <a:pt x="17121" y="2077"/>
                </a:lnTo>
                <a:lnTo>
                  <a:pt x="17047" y="2028"/>
                </a:lnTo>
                <a:lnTo>
                  <a:pt x="16974" y="1955"/>
                </a:lnTo>
                <a:lnTo>
                  <a:pt x="16901" y="1906"/>
                </a:lnTo>
                <a:lnTo>
                  <a:pt x="16803" y="1881"/>
                </a:lnTo>
                <a:lnTo>
                  <a:pt x="11625" y="1881"/>
                </a:lnTo>
                <a:lnTo>
                  <a:pt x="11625" y="1466"/>
                </a:lnTo>
                <a:lnTo>
                  <a:pt x="11625" y="1320"/>
                </a:lnTo>
                <a:lnTo>
                  <a:pt x="11601" y="1173"/>
                </a:lnTo>
                <a:lnTo>
                  <a:pt x="11503" y="904"/>
                </a:lnTo>
                <a:lnTo>
                  <a:pt x="11381" y="660"/>
                </a:lnTo>
                <a:lnTo>
                  <a:pt x="11186" y="440"/>
                </a:lnTo>
                <a:lnTo>
                  <a:pt x="10990" y="269"/>
                </a:lnTo>
                <a:lnTo>
                  <a:pt x="10722" y="123"/>
                </a:lnTo>
                <a:lnTo>
                  <a:pt x="10453" y="50"/>
                </a:lnTo>
                <a:lnTo>
                  <a:pt x="10307" y="25"/>
                </a:lnTo>
                <a:lnTo>
                  <a:pt x="10160" y="1"/>
                </a:lnTo>
                <a:close/>
              </a:path>
            </a:pathLst>
          </a:custGeom>
          <a:grp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lIns="91425" tIns="91425" rIns="91425" bIns="91425" anchor="ctr" anchorCtr="0">
            <a:noAutofit/>
          </a:bodyPr>
          <a:lstStyle xmlns:a="http://schemas.openxmlformats.org/drawingml/2006/main">
            <a:defPPr>
              <a:defRPr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 xmlns:a="http://schemas.openxmlformats.org/drawingml/2006/main">
            <a:pPr lvl="0">
              <a:spcBef>
                <a:spcPts val="0"/>
              </a:spcBef>
              <a:buNone/>
            </a:pPr>
            <a:endParaRPr/>
          </a:p>
        </cdr:txBody>
      </cdr:sp>
      <cdr:sp macro="" textlink="">
        <cdr:nvSpPr>
          <cdr:cNvPr id="4" name="Shape 929"/>
          <cdr:cNvSpPr/>
        </cdr:nvSpPr>
        <cdr:spPr>
          <a:xfrm xmlns:a="http://schemas.openxmlformats.org/drawingml/2006/main">
            <a:off x="-2501926" y="5872260"/>
            <a:ext cx="482036" cy="209027"/>
          </a:xfrm>
          <a:custGeom xmlns:a="http://schemas.openxmlformats.org/drawingml/2006/main">
            <a:avLst/>
            <a:gdLst/>
            <a:ahLst/>
            <a:cxnLst/>
            <a:rect l="0" t="0" r="0" b="0"/>
            <a:pathLst>
              <a:path w="17194" h="7548" extrusionOk="0">
                <a:moveTo>
                  <a:pt x="0" y="1"/>
                </a:moveTo>
                <a:lnTo>
                  <a:pt x="0" y="7059"/>
                </a:lnTo>
                <a:lnTo>
                  <a:pt x="0" y="7157"/>
                </a:lnTo>
                <a:lnTo>
                  <a:pt x="49" y="7230"/>
                </a:lnTo>
                <a:lnTo>
                  <a:pt x="73" y="7327"/>
                </a:lnTo>
                <a:lnTo>
                  <a:pt x="147" y="7401"/>
                </a:lnTo>
                <a:lnTo>
                  <a:pt x="220" y="7450"/>
                </a:lnTo>
                <a:lnTo>
                  <a:pt x="293" y="7498"/>
                </a:lnTo>
                <a:lnTo>
                  <a:pt x="391" y="7523"/>
                </a:lnTo>
                <a:lnTo>
                  <a:pt x="489" y="7547"/>
                </a:lnTo>
                <a:lnTo>
                  <a:pt x="16705" y="7547"/>
                </a:lnTo>
                <a:lnTo>
                  <a:pt x="16803" y="7523"/>
                </a:lnTo>
                <a:lnTo>
                  <a:pt x="16901" y="7498"/>
                </a:lnTo>
                <a:lnTo>
                  <a:pt x="16974" y="7450"/>
                </a:lnTo>
                <a:lnTo>
                  <a:pt x="17047" y="7401"/>
                </a:lnTo>
                <a:lnTo>
                  <a:pt x="17121" y="7327"/>
                </a:lnTo>
                <a:lnTo>
                  <a:pt x="17145" y="7230"/>
                </a:lnTo>
                <a:lnTo>
                  <a:pt x="17194" y="7157"/>
                </a:lnTo>
                <a:lnTo>
                  <a:pt x="17194" y="7059"/>
                </a:lnTo>
                <a:lnTo>
                  <a:pt x="17194" y="1"/>
                </a:lnTo>
                <a:lnTo>
                  <a:pt x="16974" y="172"/>
                </a:lnTo>
                <a:lnTo>
                  <a:pt x="16754" y="294"/>
                </a:lnTo>
                <a:lnTo>
                  <a:pt x="16486" y="367"/>
                </a:lnTo>
                <a:lnTo>
                  <a:pt x="16217" y="391"/>
                </a:lnTo>
                <a:lnTo>
                  <a:pt x="9452" y="391"/>
                </a:lnTo>
                <a:lnTo>
                  <a:pt x="9452" y="855"/>
                </a:lnTo>
                <a:lnTo>
                  <a:pt x="9427" y="953"/>
                </a:lnTo>
                <a:lnTo>
                  <a:pt x="9403" y="1051"/>
                </a:lnTo>
                <a:lnTo>
                  <a:pt x="9354" y="1148"/>
                </a:lnTo>
                <a:lnTo>
                  <a:pt x="9305" y="1197"/>
                </a:lnTo>
                <a:lnTo>
                  <a:pt x="9232" y="1271"/>
                </a:lnTo>
                <a:lnTo>
                  <a:pt x="9134" y="1319"/>
                </a:lnTo>
                <a:lnTo>
                  <a:pt x="9061" y="1344"/>
                </a:lnTo>
                <a:lnTo>
                  <a:pt x="8133" y="1344"/>
                </a:lnTo>
                <a:lnTo>
                  <a:pt x="8060" y="1319"/>
                </a:lnTo>
                <a:lnTo>
                  <a:pt x="7962" y="1271"/>
                </a:lnTo>
                <a:lnTo>
                  <a:pt x="7889" y="1197"/>
                </a:lnTo>
                <a:lnTo>
                  <a:pt x="7840" y="1148"/>
                </a:lnTo>
                <a:lnTo>
                  <a:pt x="7791" y="1051"/>
                </a:lnTo>
                <a:lnTo>
                  <a:pt x="7767" y="953"/>
                </a:lnTo>
                <a:lnTo>
                  <a:pt x="7742" y="855"/>
                </a:lnTo>
                <a:lnTo>
                  <a:pt x="7742" y="391"/>
                </a:lnTo>
                <a:lnTo>
                  <a:pt x="977" y="391"/>
                </a:lnTo>
                <a:lnTo>
                  <a:pt x="708" y="367"/>
                </a:lnTo>
                <a:lnTo>
                  <a:pt x="440" y="294"/>
                </a:lnTo>
                <a:lnTo>
                  <a:pt x="220" y="172"/>
                </a:lnTo>
                <a:lnTo>
                  <a:pt x="0" y="1"/>
                </a:lnTo>
                <a:close/>
              </a:path>
            </a:pathLst>
          </a:custGeom>
          <a:grp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lIns="91425" tIns="91425" rIns="91425" bIns="91425" anchor="ctr" anchorCtr="0">
            <a:noAutofit/>
          </a:bodyPr>
          <a:lstStyle xmlns:a="http://schemas.openxmlformats.org/drawingml/2006/main">
            <a:defPPr>
              <a:defRPr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 xmlns:a="http://schemas.openxmlformats.org/drawingml/2006/main">
            <a:pPr lvl="0">
              <a:spcBef>
                <a:spcPts val="0"/>
              </a:spcBef>
              <a:buNone/>
            </a:pPr>
            <a:endParaRPr/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B5EFD-A3D0-4702-9C69-F1A408F73A72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32F63-13CF-4B74-AB1E-5F005B9FB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714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76A41-AFF7-4FEF-A843-9078EF49926D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A74CE-62FB-4BD5-9922-6BB74986E5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2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239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9958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2414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6501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1366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815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963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122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89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404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900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89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89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281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88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2914650"/>
            <a:ext cx="6858000" cy="74295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3843338"/>
            <a:ext cx="6858000" cy="4000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>
            <a:lvl1pPr>
              <a:defRPr sz="1400"/>
            </a:lvl1pPr>
          </a:lstStyle>
          <a:p>
            <a:fld id="{313F4DEB-A0CC-48CA-9175-FC2964662607}" type="datetime1">
              <a:rPr lang="ru-RU" smtClean="0"/>
              <a:t>17.07.2020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4766310"/>
            <a:ext cx="1219200" cy="274320"/>
          </a:xfrm>
        </p:spPr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2736056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3786188"/>
            <a:ext cx="7315200" cy="514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2736056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3786188"/>
            <a:ext cx="228600" cy="514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EA62-9D38-4A96-AA43-F951AB3FC3B6}" type="datetime1">
              <a:rPr lang="ru-RU" smtClean="0"/>
              <a:t>17.07.2020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1466-7E37-4D3F-A09E-1BF04A30F8FA}" type="datetime1">
              <a:rPr lang="ru-RU" smtClean="0"/>
              <a:t>17.07.2020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4361127" y="2401464"/>
            <a:ext cx="43891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FB5F-9144-4EE9-BFF0-9C44DCB64484}" type="datetime1">
              <a:rPr lang="ru-RU" smtClean="0"/>
              <a:t>17.07.2020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28850"/>
            <a:ext cx="6858000" cy="8001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781800" cy="85725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/>
          <a:p>
            <a:fld id="{816298AB-758B-4E15-A815-FE60C7CE9CB6}" type="datetime1">
              <a:rPr lang="ru-RU" smtClean="0"/>
              <a:t>17.07.2020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4766310"/>
            <a:ext cx="1520952" cy="274320"/>
          </a:xfrm>
        </p:spPr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114550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114550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558D-431F-487C-B141-968E9E63D316}" type="datetime1">
              <a:rPr lang="ru-RU" smtClean="0"/>
              <a:t>17.07.2020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912114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64406"/>
            <a:ext cx="4040188" cy="51435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1" y="971550"/>
            <a:ext cx="4041775" cy="51435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CD50-1FE3-4D89-8166-57951E8D2D47}" type="datetime1">
              <a:rPr lang="ru-RU" smtClean="0"/>
              <a:t>17.07.2020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DE68-445E-44CC-88F6-BAF8DFD37493}" type="datetime1">
              <a:rPr lang="ru-RU" smtClean="0"/>
              <a:t>17.07.2020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503C-BAF0-451E-A64E-867C7E6C4C62}" type="datetime1">
              <a:rPr lang="ru-RU" smtClean="0"/>
              <a:t>17.07.2020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228600"/>
            <a:ext cx="2514600" cy="62865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914401"/>
            <a:ext cx="2514600" cy="3632597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4898-0F00-4443-ADB9-D0E77A6EC511}" type="datetime1">
              <a:rPr lang="ru-RU" smtClean="0"/>
              <a:t>17.07.2020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915025" y="2493169"/>
            <a:ext cx="45262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715000" cy="42862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5642"/>
            <a:ext cx="8229600" cy="506016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428750"/>
            <a:ext cx="8229600" cy="320268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8229600" cy="40005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3EC8-ADD2-44EE-80D0-457037122EBD}" type="datetime1">
              <a:rPr lang="ru-RU" smtClean="0"/>
              <a:t>17.07.2020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375642"/>
            <a:ext cx="182880" cy="5143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36827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87D316-F97E-4390-AD10-AF3C18805A63}" type="datetime1">
              <a:rPr lang="ru-RU" smtClean="0"/>
              <a:t>17.07.2020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4767263"/>
            <a:ext cx="3505200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4767263"/>
            <a:ext cx="19812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85725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4.xml"/><Relationship Id="rId3" Type="http://schemas.openxmlformats.org/officeDocument/2006/relationships/image" Target="../media/image4.png"/><Relationship Id="rId7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1.xml"/><Relationship Id="rId4" Type="http://schemas.openxmlformats.org/officeDocument/2006/relationships/hyperlink" Target="http://kgd.gov.kz/ru/exp_trade_file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gd.gov.kz/ru/exp_trade_file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gd.gov.kz/ru/exp_trade_file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gd.gov.kz/ru/exp_trade_files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gd.gov.kz/ru/exp_trade_file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gd.gov.kz/ru/exp_trade_files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gd.gov.kz/ru/exp_trade_files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hyperlink" Target="http://www.damu.kz/" TargetMode="External"/><Relationship Id="rId7" Type="http://schemas.openxmlformats.org/officeDocument/2006/relationships/hyperlink" Target="http://facebook.com/damu.fund" TargetMode="External"/><Relationship Id="rId12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hyperlink" Target="https://twitter.com/FundDamu" TargetMode="External"/><Relationship Id="rId5" Type="http://schemas.openxmlformats.org/officeDocument/2006/relationships/hyperlink" Target="http://www.youtube.com/FundDamu" TargetMode="External"/><Relationship Id="rId10" Type="http://schemas.openxmlformats.org/officeDocument/2006/relationships/image" Target="../media/image14.png"/><Relationship Id="rId4" Type="http://schemas.openxmlformats.org/officeDocument/2006/relationships/hyperlink" Target="http://business.gov.kz/" TargetMode="External"/><Relationship Id="rId9" Type="http://schemas.openxmlformats.org/officeDocument/2006/relationships/hyperlink" Target="http://vk.com/damu.fun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7" y="2712338"/>
            <a:ext cx="6336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Перспективы развития</a:t>
            </a:r>
          </a:p>
          <a:p>
            <a:r>
              <a:rPr lang="ru-RU" sz="2000" b="1" dirty="0" err="1" smtClean="0"/>
              <a:t>Жамбылская</a:t>
            </a:r>
            <a:r>
              <a:rPr lang="ru-RU" sz="2000" b="1" dirty="0" smtClean="0"/>
              <a:t> область: </a:t>
            </a:r>
          </a:p>
          <a:p>
            <a:r>
              <a:rPr lang="ru-RU" sz="2000" dirty="0" smtClean="0"/>
              <a:t>предложения Фонда «Даму»</a:t>
            </a:r>
            <a:endParaRPr lang="ru-RU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4380992" y="1332443"/>
            <a:ext cx="2520279" cy="795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07903" y="4587974"/>
            <a:ext cx="1728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2020 год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84" y="1330091"/>
            <a:ext cx="3046130" cy="79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30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2. Статистика занятости населения </a:t>
            </a:r>
            <a:r>
              <a:rPr lang="ru-RU" sz="2000" b="1" dirty="0" err="1" smtClean="0"/>
              <a:t>Жамбылской</a:t>
            </a:r>
            <a:r>
              <a:rPr lang="ru-RU" sz="2000" b="1" dirty="0" smtClean="0"/>
              <a:t> области</a:t>
            </a:r>
            <a:endParaRPr lang="ru-RU" sz="2000" b="1" dirty="0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10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39552" y="4803998"/>
            <a:ext cx="3672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Источник: Комитет по статистике МНЭ РК</a:t>
            </a:r>
            <a:endParaRPr lang="ru-RU" sz="8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467544" y="1038657"/>
            <a:ext cx="21602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Уровень эконом. активности</a:t>
            </a:r>
            <a:endParaRPr lang="ru-RU" sz="105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563888" y="1038657"/>
            <a:ext cx="19442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Уровень занятости</a:t>
            </a:r>
            <a:endParaRPr lang="ru-RU" sz="105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444208" y="1038657"/>
            <a:ext cx="19442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Структура занятости</a:t>
            </a:r>
            <a:endParaRPr lang="ru-RU" sz="105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95536" y="2971146"/>
            <a:ext cx="3096344" cy="14308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72000" tIns="0" rIns="72000" bIns="0" rtlCol="0" anchor="ctr" anchorCtr="0">
            <a:noAutofit/>
          </a:bodyPr>
          <a:lstStyle/>
          <a:p>
            <a:endParaRPr lang="ru-RU" sz="1050" b="1" dirty="0" smtClean="0">
              <a:solidFill>
                <a:schemeClr val="tx1"/>
              </a:solidFill>
            </a:endParaRPr>
          </a:p>
          <a:p>
            <a:r>
              <a:rPr lang="ru-RU" sz="1050" b="1" dirty="0" smtClean="0">
                <a:solidFill>
                  <a:schemeClr val="tx1"/>
                </a:solidFill>
              </a:rPr>
              <a:t>Высокая </a:t>
            </a:r>
            <a:r>
              <a:rPr lang="ru-RU" sz="1050" b="1" dirty="0">
                <a:solidFill>
                  <a:schemeClr val="tx1"/>
                </a:solidFill>
              </a:rPr>
              <a:t>доля занятости на собственных хозяйствах населения</a:t>
            </a:r>
            <a:r>
              <a:rPr lang="ru-RU" sz="1050" dirty="0">
                <a:solidFill>
                  <a:schemeClr val="tx1"/>
                </a:solidFill>
              </a:rPr>
              <a:t>:</a:t>
            </a:r>
          </a:p>
          <a:p>
            <a:pPr marL="179388" indent="-103188">
              <a:buFont typeface="Arial" pitchFamily="34" charset="0"/>
              <a:buChar char="•"/>
            </a:pPr>
            <a:r>
              <a:rPr lang="ru-RU" sz="900" i="1" dirty="0">
                <a:solidFill>
                  <a:schemeClr val="tx1"/>
                </a:solidFill>
              </a:rPr>
              <a:t>55,5% </a:t>
            </a:r>
            <a:r>
              <a:rPr lang="ru-RU" sz="900" i="1" dirty="0" err="1">
                <a:solidFill>
                  <a:schemeClr val="tx1"/>
                </a:solidFill>
              </a:rPr>
              <a:t>самозанятых</a:t>
            </a:r>
            <a:r>
              <a:rPr lang="ru-RU" sz="900" i="1" dirty="0">
                <a:solidFill>
                  <a:schemeClr val="tx1"/>
                </a:solidFill>
              </a:rPr>
              <a:t> работают в сельском хозяйстве</a:t>
            </a:r>
          </a:p>
          <a:p>
            <a:pPr marL="179388" indent="-103188">
              <a:buFont typeface="Arial" pitchFamily="34" charset="0"/>
              <a:buChar char="•"/>
            </a:pPr>
            <a:r>
              <a:rPr lang="ru-RU" sz="900" i="1" dirty="0">
                <a:solidFill>
                  <a:schemeClr val="tx1"/>
                </a:solidFill>
              </a:rPr>
              <a:t>27,5% </a:t>
            </a:r>
            <a:r>
              <a:rPr lang="ru-RU" sz="900" i="1" dirty="0" err="1">
                <a:solidFill>
                  <a:schemeClr val="tx1"/>
                </a:solidFill>
              </a:rPr>
              <a:t>самозанятых</a:t>
            </a:r>
            <a:r>
              <a:rPr lang="ru-RU" sz="900" i="1" dirty="0">
                <a:solidFill>
                  <a:schemeClr val="tx1"/>
                </a:solidFill>
              </a:rPr>
              <a:t> работают в сфере оптовой и розничной торговли</a:t>
            </a:r>
          </a:p>
          <a:p>
            <a:pPr marL="76200"/>
            <a:endParaRPr lang="ru-RU" sz="1000" dirty="0">
              <a:solidFill>
                <a:schemeClr val="tx1"/>
              </a:solidFill>
            </a:endParaRPr>
          </a:p>
          <a:p>
            <a:r>
              <a:rPr lang="ru-RU" sz="1000" b="1" dirty="0" smtClean="0">
                <a:solidFill>
                  <a:schemeClr val="tx1"/>
                </a:solidFill>
              </a:rPr>
              <a:t>Высокая </a:t>
            </a:r>
            <a:r>
              <a:rPr lang="ru-RU" sz="1000" b="1" dirty="0">
                <a:solidFill>
                  <a:schemeClr val="tx1"/>
                </a:solidFill>
              </a:rPr>
              <a:t>роль сферы образования: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900" i="1" dirty="0" smtClean="0">
                <a:solidFill>
                  <a:schemeClr val="tx1"/>
                </a:solidFill>
              </a:rPr>
              <a:t>23% </a:t>
            </a:r>
            <a:r>
              <a:rPr lang="ru-RU" sz="900" i="1" dirty="0">
                <a:solidFill>
                  <a:schemeClr val="tx1"/>
                </a:solidFill>
              </a:rPr>
              <a:t>наемных раб. трудятся в сфере </a:t>
            </a:r>
            <a:r>
              <a:rPr lang="ru-RU" sz="900" i="1" dirty="0" smtClean="0">
                <a:solidFill>
                  <a:schemeClr val="tx1"/>
                </a:solidFill>
              </a:rPr>
              <a:t>образования</a:t>
            </a:r>
            <a:endParaRPr lang="ru-RU" sz="900" dirty="0">
              <a:solidFill>
                <a:schemeClr val="tx1"/>
              </a:solidFill>
            </a:endParaRPr>
          </a:p>
          <a:p>
            <a:pPr marL="76200"/>
            <a:endParaRPr lang="ru-RU" sz="800" i="1" dirty="0">
              <a:solidFill>
                <a:schemeClr val="tx1"/>
              </a:solidFill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7866971"/>
              </p:ext>
            </p:extLst>
          </p:nvPr>
        </p:nvGraphicFramePr>
        <p:xfrm>
          <a:off x="34903" y="1174440"/>
          <a:ext cx="2857987" cy="151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8354560"/>
              </p:ext>
            </p:extLst>
          </p:nvPr>
        </p:nvGraphicFramePr>
        <p:xfrm>
          <a:off x="3060425" y="1144406"/>
          <a:ext cx="2807720" cy="1575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994136"/>
              </p:ext>
            </p:extLst>
          </p:nvPr>
        </p:nvGraphicFramePr>
        <p:xfrm>
          <a:off x="6084168" y="1174440"/>
          <a:ext cx="2880320" cy="1545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37492"/>
              </p:ext>
            </p:extLst>
          </p:nvPr>
        </p:nvGraphicFramePr>
        <p:xfrm>
          <a:off x="4140357" y="3059331"/>
          <a:ext cx="1727383" cy="1450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51920" y="2931790"/>
            <a:ext cx="23042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Структура занятого населения</a:t>
            </a:r>
            <a:endParaRPr lang="ru-RU" sz="105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205805" y="2931790"/>
            <a:ext cx="25202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Структура </a:t>
            </a:r>
            <a:r>
              <a:rPr lang="ru-RU" sz="1050" b="1" dirty="0" err="1" smtClean="0"/>
              <a:t>самозанятого</a:t>
            </a:r>
            <a:r>
              <a:rPr lang="ru-RU" sz="1050" b="1" dirty="0" smtClean="0"/>
              <a:t> населения</a:t>
            </a:r>
            <a:endParaRPr lang="ru-RU" sz="1050" b="1" dirty="0"/>
          </a:p>
        </p:txBody>
      </p:sp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1839569"/>
              </p:ext>
            </p:extLst>
          </p:nvPr>
        </p:nvGraphicFramePr>
        <p:xfrm>
          <a:off x="6634131" y="3122518"/>
          <a:ext cx="1727383" cy="1387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8975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5698976" cy="74295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2. Статистика вклада </a:t>
            </a:r>
            <a:r>
              <a:rPr lang="ru-RU" sz="2000" b="1" dirty="0" err="1" smtClean="0"/>
              <a:t>Жамбылской</a:t>
            </a:r>
            <a:r>
              <a:rPr lang="ru-RU" sz="2000" b="1" dirty="0" smtClean="0"/>
              <a:t> области в экономику страны</a:t>
            </a:r>
            <a:endParaRPr lang="ru-RU" sz="2000" b="1" dirty="0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11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39552" y="4803998"/>
            <a:ext cx="3672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Источник: Комитет по статистике МНЭ РК</a:t>
            </a:r>
            <a:endParaRPr lang="ru-RU" sz="8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107504" y="1038657"/>
            <a:ext cx="45365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ВРП и ВДС МСП РК за 2019 год (млрд. </a:t>
            </a:r>
            <a:r>
              <a:rPr lang="ru-RU" sz="1050" b="1" dirty="0" err="1" smtClean="0"/>
              <a:t>тг</a:t>
            </a:r>
            <a:r>
              <a:rPr lang="ru-RU" sz="1050" b="1" dirty="0" smtClean="0"/>
              <a:t>.)</a:t>
            </a:r>
            <a:endParaRPr lang="ru-RU" sz="105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55976" y="1033294"/>
            <a:ext cx="4752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Налоги </a:t>
            </a:r>
            <a:r>
              <a:rPr lang="ru-RU" sz="1050" b="1" dirty="0"/>
              <a:t>и </a:t>
            </a:r>
            <a:r>
              <a:rPr lang="ru-RU" sz="1050" b="1" dirty="0" smtClean="0"/>
              <a:t>платежи </a:t>
            </a:r>
            <a:r>
              <a:rPr lang="ru-RU" sz="1050" b="1" dirty="0"/>
              <a:t>в государственный </a:t>
            </a:r>
            <a:r>
              <a:rPr lang="ru-RU" sz="1050" b="1" dirty="0" smtClean="0"/>
              <a:t>бюджет за 2019 </a:t>
            </a:r>
            <a:r>
              <a:rPr lang="ru-RU" sz="1050" b="1" dirty="0"/>
              <a:t>год (млрд. </a:t>
            </a:r>
            <a:r>
              <a:rPr lang="ru-RU" sz="1050" b="1" dirty="0" err="1"/>
              <a:t>тг</a:t>
            </a:r>
            <a:r>
              <a:rPr lang="ru-RU" sz="1050" b="1" dirty="0"/>
              <a:t>.)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3996798"/>
            <a:ext cx="3168352" cy="7351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72000" tIns="0" rIns="72000" bIns="0" rtlCol="0" anchor="ctr" anchorCtr="0">
            <a:noAutofit/>
          </a:bodyPr>
          <a:lstStyle/>
          <a:p>
            <a:r>
              <a:rPr lang="ru-RU" sz="1000" b="1" dirty="0" smtClean="0"/>
              <a:t>ВРП Казахстана составил 69,0 </a:t>
            </a:r>
            <a:r>
              <a:rPr lang="ru-RU" sz="1000" b="1" dirty="0" err="1" smtClean="0"/>
              <a:t>трлн.тг</a:t>
            </a:r>
            <a:r>
              <a:rPr lang="ru-RU" sz="1000" b="1" dirty="0" smtClean="0"/>
              <a:t>.: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800" i="1" dirty="0" smtClean="0"/>
              <a:t>ВРП </a:t>
            </a:r>
            <a:r>
              <a:rPr lang="ru-RU" sz="800" i="1" dirty="0" err="1"/>
              <a:t>Жамбылской</a:t>
            </a:r>
            <a:r>
              <a:rPr lang="ru-RU" sz="800" i="1" dirty="0"/>
              <a:t> обл. </a:t>
            </a:r>
            <a:r>
              <a:rPr lang="ru-RU" sz="800" i="1" dirty="0" smtClean="0"/>
              <a:t>составил 1,7 трлн. </a:t>
            </a:r>
            <a:r>
              <a:rPr lang="ru-RU" sz="800" i="1" dirty="0" err="1" smtClean="0"/>
              <a:t>тг</a:t>
            </a:r>
            <a:r>
              <a:rPr lang="ru-RU" sz="800" i="1" dirty="0"/>
              <a:t>.</a:t>
            </a:r>
          </a:p>
          <a:p>
            <a:r>
              <a:rPr lang="ru-RU" sz="1000" b="1" dirty="0" smtClean="0"/>
              <a:t>ВДС МСБ Казахстана составил 21,2 </a:t>
            </a:r>
            <a:r>
              <a:rPr lang="ru-RU" sz="1000" b="1" dirty="0" err="1" smtClean="0"/>
              <a:t>трлн.тг</a:t>
            </a:r>
            <a:r>
              <a:rPr lang="ru-RU" sz="1000" b="1" dirty="0"/>
              <a:t>.</a:t>
            </a:r>
            <a:r>
              <a:rPr lang="ru-RU" sz="1000" b="1" dirty="0" smtClean="0"/>
              <a:t>: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800" i="1" dirty="0" smtClean="0"/>
              <a:t>ВДС МСБ </a:t>
            </a:r>
            <a:r>
              <a:rPr lang="ru-RU" sz="800" i="1" dirty="0" err="1" smtClean="0"/>
              <a:t>Жамбылской</a:t>
            </a:r>
            <a:r>
              <a:rPr lang="ru-RU" sz="800" i="1" dirty="0" smtClean="0"/>
              <a:t> обл. составил 354 млрд. </a:t>
            </a:r>
            <a:r>
              <a:rPr lang="ru-RU" sz="800" i="1" dirty="0" err="1" smtClean="0"/>
              <a:t>тг</a:t>
            </a:r>
            <a:r>
              <a:rPr lang="ru-RU" sz="800" i="1" dirty="0" smtClean="0"/>
              <a:t>. (доля ВДС МСП в ВРП региона составила 20,9%)</a:t>
            </a:r>
            <a:endParaRPr lang="ru-RU" sz="8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08104" y="3996798"/>
            <a:ext cx="3168352" cy="7351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72000" tIns="0" rIns="72000" bIns="0" rtlCol="0" anchor="ctr" anchorCtr="0">
            <a:noAutofit/>
          </a:bodyPr>
          <a:lstStyle/>
          <a:p>
            <a:r>
              <a:rPr lang="ru-RU" sz="1000" b="1" dirty="0"/>
              <a:t>Налоги и платежей в государственный бюджет за </a:t>
            </a:r>
            <a:r>
              <a:rPr lang="ru-RU" sz="1000" b="1" dirty="0" smtClean="0"/>
              <a:t>2019 год в Казахстане составили 9,2 </a:t>
            </a:r>
            <a:r>
              <a:rPr lang="ru-RU" sz="1000" b="1" dirty="0" err="1" smtClean="0"/>
              <a:t>трлн.тг</a:t>
            </a:r>
            <a:r>
              <a:rPr lang="ru-RU" sz="1000" b="1" dirty="0" smtClean="0"/>
              <a:t>.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800" i="1" dirty="0"/>
              <a:t>Налоги и платежей </a:t>
            </a:r>
            <a:r>
              <a:rPr lang="ru-RU" sz="800" i="1" dirty="0" err="1" smtClean="0"/>
              <a:t>Жамбылской</a:t>
            </a:r>
            <a:r>
              <a:rPr lang="ru-RU" sz="800" i="1" dirty="0" smtClean="0"/>
              <a:t> обл. составили 85 млрд. </a:t>
            </a:r>
            <a:r>
              <a:rPr lang="ru-RU" sz="800" i="1" dirty="0" err="1" smtClean="0"/>
              <a:t>тг</a:t>
            </a:r>
            <a:r>
              <a:rPr lang="ru-RU" sz="800" i="1" dirty="0" smtClean="0"/>
              <a:t>.</a:t>
            </a:r>
            <a:endParaRPr lang="ru-RU" sz="800" i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3095462"/>
              </p:ext>
            </p:extLst>
          </p:nvPr>
        </p:nvGraphicFramePr>
        <p:xfrm>
          <a:off x="179512" y="1160253"/>
          <a:ext cx="4248472" cy="2836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2550126"/>
              </p:ext>
            </p:extLst>
          </p:nvPr>
        </p:nvGraphicFramePr>
        <p:xfrm>
          <a:off x="4446240" y="1160253"/>
          <a:ext cx="4572000" cy="2836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9516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2. ВРП </a:t>
            </a:r>
            <a:r>
              <a:rPr lang="ru-RU" sz="2000" b="1" dirty="0" err="1" smtClean="0"/>
              <a:t>Жамбылской</a:t>
            </a:r>
            <a:r>
              <a:rPr lang="ru-RU" sz="2000" b="1" dirty="0" smtClean="0"/>
              <a:t> области за 201</a:t>
            </a:r>
            <a:r>
              <a:rPr lang="en-US" sz="2000" b="1" dirty="0" smtClean="0"/>
              <a:t>9</a:t>
            </a:r>
            <a:r>
              <a:rPr lang="ru-RU" sz="2000" b="1" dirty="0" smtClean="0"/>
              <a:t> год в разрезе </a:t>
            </a:r>
            <a:br>
              <a:rPr lang="ru-RU" sz="2000" b="1" dirty="0" smtClean="0"/>
            </a:br>
            <a:r>
              <a:rPr lang="ru-RU" sz="2000" b="1" dirty="0" smtClean="0"/>
              <a:t>отраслей экономики</a:t>
            </a:r>
            <a:endParaRPr lang="ru-RU" sz="2000" b="1" dirty="0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12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39552" y="4803998"/>
            <a:ext cx="3672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Источник: Комитет по статистике МНЭ РК</a:t>
            </a:r>
            <a:endParaRPr lang="ru-RU" sz="8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107504" y="1038657"/>
            <a:ext cx="45365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ВРП за 2019 год, в разрезе отраслей (млрд. </a:t>
            </a:r>
            <a:r>
              <a:rPr lang="ru-RU" sz="1050" b="1" dirty="0" err="1" smtClean="0"/>
              <a:t>тг</a:t>
            </a:r>
            <a:r>
              <a:rPr lang="ru-RU" sz="1050" b="1" dirty="0" smtClean="0"/>
              <a:t>.)</a:t>
            </a:r>
            <a:endParaRPr lang="ru-RU" sz="105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30428" y="1292572"/>
            <a:ext cx="3168352" cy="30793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72000" tIns="0" rIns="72000" bIns="0" rtlCol="0" anchor="ctr" anchorCtr="0">
            <a:no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ВРП </a:t>
            </a:r>
            <a:r>
              <a:rPr lang="ru-RU" sz="1200" dirty="0" err="1" smtClean="0"/>
              <a:t>Жамбылской</a:t>
            </a:r>
            <a:r>
              <a:rPr lang="ru-RU" sz="1200" dirty="0" smtClean="0"/>
              <a:t> области за 2019 год составило 1 690,6 млрд. тенге. </a:t>
            </a:r>
          </a:p>
          <a:p>
            <a:pPr marL="171450" indent="-171450">
              <a:buFont typeface="Arial" pitchFamily="34" charset="0"/>
              <a:buChar char="•"/>
            </a:pPr>
            <a:endParaRPr lang="ru-RU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Транспорт и складирование, обр. промышленность, торговля и сельское хозяйство составляют </a:t>
            </a:r>
            <a:r>
              <a:rPr lang="ru-RU" sz="1200" b="1" dirty="0" smtClean="0"/>
              <a:t>53,7% от общего ВРП региона, </a:t>
            </a:r>
            <a:r>
              <a:rPr lang="ru-RU" sz="1200" dirty="0" smtClean="0"/>
              <a:t>в том числе:</a:t>
            </a:r>
          </a:p>
          <a:p>
            <a:pPr marL="636588" lvl="1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1050" i="1" dirty="0"/>
              <a:t>Т</a:t>
            </a:r>
            <a:r>
              <a:rPr lang="ru-RU" sz="1050" i="1" dirty="0" smtClean="0"/>
              <a:t>ранспорт и складирование – 18,1%</a:t>
            </a:r>
          </a:p>
          <a:p>
            <a:pPr marL="636588" lvl="1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1050" i="1" dirty="0" smtClean="0"/>
              <a:t>Обр. промышленность. – 13,7%</a:t>
            </a:r>
            <a:endParaRPr lang="ru-RU" sz="1050" i="1" dirty="0"/>
          </a:p>
          <a:p>
            <a:pPr marL="636588" lvl="1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1050" i="1" dirty="0" smtClean="0"/>
              <a:t>Торговля – 11,6%</a:t>
            </a:r>
          </a:p>
          <a:p>
            <a:pPr marL="636588" lvl="1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1050" i="1" dirty="0" smtClean="0"/>
              <a:t>Сельское хозяйство – 10,6%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940090"/>
              </p:ext>
            </p:extLst>
          </p:nvPr>
        </p:nvGraphicFramePr>
        <p:xfrm>
          <a:off x="179512" y="1165615"/>
          <a:ext cx="4112559" cy="3494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49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7427168" cy="513234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2. Статистика количества МСП в </a:t>
            </a:r>
            <a:r>
              <a:rPr lang="ru-RU" sz="2000" b="1" dirty="0" err="1" smtClean="0"/>
              <a:t>Жамбылской</a:t>
            </a:r>
            <a:r>
              <a:rPr lang="ru-RU" sz="2000" b="1" dirty="0" smtClean="0"/>
              <a:t> области</a:t>
            </a:r>
            <a:endParaRPr lang="ru-RU" sz="2000" b="1" dirty="0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13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39552" y="4803998"/>
            <a:ext cx="3672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Источник: Комитет по статистике МНЭ РК</a:t>
            </a:r>
            <a:endParaRPr lang="ru-RU" sz="8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107504" y="1038657"/>
            <a:ext cx="45365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Количество действующих МСП на 01.01.2020 г., тыс. ед.</a:t>
            </a:r>
            <a:endParaRPr lang="ru-RU" sz="105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55976" y="1033294"/>
            <a:ext cx="4752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Структура действующих МСП </a:t>
            </a:r>
            <a:r>
              <a:rPr lang="ru-RU" sz="1050" b="1" dirty="0" err="1" smtClean="0"/>
              <a:t>Жамбылской</a:t>
            </a:r>
            <a:r>
              <a:rPr lang="ru-RU" sz="1050" b="1" dirty="0" smtClean="0"/>
              <a:t> обл.</a:t>
            </a:r>
            <a:endParaRPr lang="ru-RU" sz="105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3996798"/>
            <a:ext cx="3168352" cy="7351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72000" tIns="0" rIns="72000" bIns="0" rtlCol="0" anchor="ctr" anchorCtr="0">
            <a:noAutofit/>
          </a:bodyPr>
          <a:lstStyle/>
          <a:p>
            <a:r>
              <a:rPr lang="ru-RU" sz="1000" b="1" dirty="0" smtClean="0"/>
              <a:t>В Казахстане на 01.01.2020 г. число действующих СМСП составило 1,33 млн. единиц: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800" i="1" dirty="0" smtClean="0"/>
              <a:t>В </a:t>
            </a:r>
            <a:r>
              <a:rPr lang="ru-RU" sz="800" i="1" dirty="0" err="1" smtClean="0"/>
              <a:t>Жамбылской</a:t>
            </a:r>
            <a:r>
              <a:rPr lang="ru-RU" sz="800" i="1" dirty="0" smtClean="0"/>
              <a:t> обл. число действующих СМСП составило 70 тыс. ед.</a:t>
            </a:r>
            <a:endParaRPr lang="ru-RU" sz="8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08104" y="3996798"/>
            <a:ext cx="3168352" cy="7351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72000" tIns="0" rIns="72000" bIns="0" rtlCol="0" anchor="ctr" anchorCtr="0">
            <a:noAutofit/>
          </a:bodyPr>
          <a:lstStyle/>
          <a:p>
            <a:r>
              <a:rPr lang="ru-RU" sz="1000" b="1" dirty="0" smtClean="0"/>
              <a:t>В разрезе отраслей по кол-ву действующих предпринимателей в области лидируют: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800" i="1" dirty="0" smtClean="0"/>
              <a:t>Сектор торговли, сельское хозяйство и предоставление прочих видов услуг</a:t>
            </a:r>
            <a:endParaRPr lang="ru-RU" sz="800" i="1" dirty="0"/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0341221"/>
              </p:ext>
            </p:extLst>
          </p:nvPr>
        </p:nvGraphicFramePr>
        <p:xfrm>
          <a:off x="383049" y="1152662"/>
          <a:ext cx="3864915" cy="284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1374202"/>
              </p:ext>
            </p:extLst>
          </p:nvPr>
        </p:nvGraphicFramePr>
        <p:xfrm>
          <a:off x="4631521" y="1152662"/>
          <a:ext cx="3864915" cy="284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3814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391" y="33733"/>
            <a:ext cx="8229600" cy="742950"/>
          </a:xfrm>
        </p:spPr>
        <p:txBody>
          <a:bodyPr>
            <a:noAutofit/>
          </a:bodyPr>
          <a:lstStyle/>
          <a:p>
            <a:r>
              <a:rPr lang="ru-RU" sz="2000" b="1" dirty="0"/>
              <a:t>2</a:t>
            </a:r>
            <a:r>
              <a:rPr lang="ru-RU" sz="2000" b="1" dirty="0" smtClean="0"/>
              <a:t>. Особенности </a:t>
            </a:r>
            <a:r>
              <a:rPr lang="ru-RU" sz="2000" b="1" dirty="0" err="1" smtClean="0"/>
              <a:t>Жамбылской</a:t>
            </a:r>
            <a:r>
              <a:rPr lang="ru-RU" sz="2000" b="1" dirty="0" smtClean="0"/>
              <a:t> области</a:t>
            </a:r>
            <a:endParaRPr lang="ru-RU" sz="2000" b="1" dirty="0"/>
          </a:p>
        </p:txBody>
      </p:sp>
      <p:sp>
        <p:nvSpPr>
          <p:cNvPr id="11" name="Хорда 10"/>
          <p:cNvSpPr/>
          <p:nvPr/>
        </p:nvSpPr>
        <p:spPr>
          <a:xfrm flipH="1">
            <a:off x="-940230" y="1635646"/>
            <a:ext cx="2376264" cy="2471121"/>
          </a:xfrm>
          <a:prstGeom prst="chord">
            <a:avLst>
              <a:gd name="adj1" fmla="val 5379362"/>
              <a:gd name="adj2" fmla="val 1620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Хорда 12"/>
          <p:cNvSpPr/>
          <p:nvPr/>
        </p:nvSpPr>
        <p:spPr>
          <a:xfrm flipH="1">
            <a:off x="-453702" y="2164603"/>
            <a:ext cx="1403208" cy="1459221"/>
          </a:xfrm>
          <a:prstGeom prst="chord">
            <a:avLst>
              <a:gd name="adj1" fmla="val 5379362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509558" y="1637693"/>
            <a:ext cx="5382922" cy="24801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0" rIns="36000" bIns="0" rtlCol="0" anchor="ctr" anchorCtr="0">
            <a:noAutofit/>
          </a:bodyPr>
          <a:lstStyle/>
          <a:p>
            <a:pPr marL="95250"/>
            <a:r>
              <a:rPr lang="ru-RU" sz="1200" b="1" dirty="0"/>
              <a:t>И</a:t>
            </a:r>
            <a:r>
              <a:rPr lang="ru-RU" sz="1200" b="1" dirty="0" smtClean="0"/>
              <a:t>ндустриально-аграрный регион:</a:t>
            </a:r>
            <a:endParaRPr lang="ru-RU" sz="900" dirty="0" smtClean="0"/>
          </a:p>
          <a:p>
            <a:pPr marL="182563" indent="-87313">
              <a:buFont typeface="Arial" pitchFamily="34" charset="0"/>
              <a:buChar char="•"/>
            </a:pPr>
            <a:r>
              <a:rPr lang="ru-RU" sz="800" dirty="0" smtClean="0"/>
              <a:t>Доля промышленности в ВРП региона составляет 18,6% (обр. промышленности – 13,7%)</a:t>
            </a:r>
          </a:p>
          <a:p>
            <a:pPr marL="182563" indent="-87313">
              <a:buFont typeface="Arial" pitchFamily="34" charset="0"/>
              <a:buChar char="•"/>
            </a:pPr>
            <a:r>
              <a:rPr lang="ru-RU" sz="800" dirty="0"/>
              <a:t>Д</a:t>
            </a:r>
            <a:r>
              <a:rPr lang="ru-RU" sz="800" dirty="0" smtClean="0"/>
              <a:t>оминирующей </a:t>
            </a:r>
            <a:r>
              <a:rPr lang="ru-RU" sz="800" dirty="0"/>
              <a:t>отраслью региона является обрабатывающая </a:t>
            </a:r>
            <a:r>
              <a:rPr lang="ru-RU" sz="800" dirty="0" smtClean="0"/>
              <a:t>промышленность</a:t>
            </a:r>
            <a:r>
              <a:rPr lang="ru-RU" sz="800" dirty="0"/>
              <a:t> </a:t>
            </a:r>
            <a:r>
              <a:rPr lang="ru-RU" sz="800" dirty="0" smtClean="0"/>
              <a:t> (в области находятся крупные предприятия данной сферы: «</a:t>
            </a:r>
            <a:r>
              <a:rPr lang="ru-RU" sz="800" dirty="0"/>
              <a:t>АК «</a:t>
            </a:r>
            <a:r>
              <a:rPr lang="ru-RU" sz="800" dirty="0" err="1"/>
              <a:t>Алтыналмас</a:t>
            </a:r>
            <a:r>
              <a:rPr lang="ru-RU" sz="800" dirty="0" smtClean="0"/>
              <a:t>» (добыча и </a:t>
            </a:r>
            <a:r>
              <a:rPr lang="ru-RU" sz="800" dirty="0"/>
              <a:t>переработка золотосодержащей руды), </a:t>
            </a:r>
            <a:r>
              <a:rPr lang="ru-RU" sz="800" dirty="0" smtClean="0"/>
              <a:t>ТОО «</a:t>
            </a:r>
            <a:r>
              <a:rPr lang="ru-RU" sz="800" dirty="0" err="1" smtClean="0"/>
              <a:t>Жамбылская</a:t>
            </a:r>
            <a:r>
              <a:rPr lang="ru-RU" sz="800" dirty="0" smtClean="0"/>
              <a:t> цементная производственная компания» (производство цемента</a:t>
            </a:r>
            <a:r>
              <a:rPr lang="ru-RU" sz="800" dirty="0"/>
              <a:t>), ТОО </a:t>
            </a:r>
            <a:r>
              <a:rPr lang="ru-RU" sz="800" dirty="0" smtClean="0"/>
              <a:t>«</a:t>
            </a:r>
            <a:r>
              <a:rPr lang="ru-RU" sz="800" dirty="0"/>
              <a:t>ЖЗМК-</a:t>
            </a:r>
            <a:r>
              <a:rPr lang="ru-RU" sz="800" dirty="0" err="1"/>
              <a:t>имсталькон</a:t>
            </a:r>
            <a:r>
              <a:rPr lang="ru-RU" sz="800" dirty="0" smtClean="0"/>
              <a:t>» </a:t>
            </a:r>
            <a:r>
              <a:rPr lang="ru-RU" sz="800" dirty="0"/>
              <a:t>(изготовление </a:t>
            </a:r>
            <a:r>
              <a:rPr lang="ru-RU" sz="800" dirty="0" smtClean="0"/>
              <a:t>металлоконструкции) и др.)</a:t>
            </a:r>
          </a:p>
          <a:p>
            <a:pPr marL="182563" indent="-87313">
              <a:buFont typeface="Arial" pitchFamily="34" charset="0"/>
              <a:buChar char="•"/>
            </a:pPr>
            <a:r>
              <a:rPr lang="ru-RU" sz="800" dirty="0" smtClean="0"/>
              <a:t>В обрабатывающей </a:t>
            </a:r>
            <a:r>
              <a:rPr lang="ru-RU" sz="800" dirty="0" err="1" smtClean="0"/>
              <a:t>пром</a:t>
            </a:r>
            <a:r>
              <a:rPr lang="ru-RU" sz="800" dirty="0" smtClean="0"/>
              <a:t>. 70% всех налогов отрасли составляют 10 компаний</a:t>
            </a:r>
          </a:p>
          <a:p>
            <a:pPr marL="182563" indent="-87313">
              <a:buFont typeface="Arial" pitchFamily="34" charset="0"/>
              <a:buChar char="•"/>
            </a:pPr>
            <a:r>
              <a:rPr lang="ru-RU" sz="800" dirty="0" smtClean="0"/>
              <a:t>На </a:t>
            </a:r>
            <a:r>
              <a:rPr lang="ru-RU" sz="800" dirty="0"/>
              <a:t>территории области сосредоточены 71,9 % балансовых запасов фосфоритов страны, 68 % плавикового шпата, 8,8 % золота, 3 % меди, 0,7 % урана. Область богата цветными металлами, баритом, углём, облицовочными, поделочными и техническими камнями, строительными </a:t>
            </a:r>
            <a:r>
              <a:rPr lang="ru-RU" sz="800" dirty="0" smtClean="0"/>
              <a:t>материалами</a:t>
            </a:r>
          </a:p>
          <a:p>
            <a:pPr marL="182563" indent="-87313">
              <a:buFont typeface="Arial" pitchFamily="34" charset="0"/>
              <a:buChar char="•"/>
            </a:pPr>
            <a:r>
              <a:rPr lang="ru-RU" sz="800" dirty="0"/>
              <a:t>В пределах Шу-</a:t>
            </a:r>
            <a:r>
              <a:rPr lang="ru-RU" sz="800" dirty="0" err="1"/>
              <a:t>Сарысуской</a:t>
            </a:r>
            <a:r>
              <a:rPr lang="ru-RU" sz="800" dirty="0"/>
              <a:t> впадины разведано несколько месторождений природного </a:t>
            </a:r>
            <a:r>
              <a:rPr lang="ru-RU" sz="800" dirty="0" smtClean="0"/>
              <a:t>газа</a:t>
            </a:r>
          </a:p>
          <a:p>
            <a:pPr marL="182563" indent="-87313">
              <a:buFont typeface="Arial" pitchFamily="34" charset="0"/>
              <a:buChar char="•"/>
            </a:pPr>
            <a:r>
              <a:rPr lang="ru-RU" sz="800" dirty="0"/>
              <a:t>Природно-климатические условия в </a:t>
            </a:r>
            <a:r>
              <a:rPr lang="ru-RU" sz="800" dirty="0" err="1"/>
              <a:t>Жамбылской</a:t>
            </a:r>
            <a:r>
              <a:rPr lang="ru-RU" sz="800" dirty="0"/>
              <a:t> области создают возможность для развития сельского хозяйства. Географическая близость к крупным городам дает возможность развития производства потребительских товаров и их </a:t>
            </a:r>
            <a:r>
              <a:rPr lang="ru-RU" sz="800" dirty="0" smtClean="0"/>
              <a:t>сбыта</a:t>
            </a:r>
          </a:p>
          <a:p>
            <a:pPr marL="182563" indent="-87313">
              <a:buFont typeface="Arial" pitchFamily="34" charset="0"/>
              <a:buChar char="•"/>
            </a:pPr>
            <a:r>
              <a:rPr lang="ru-RU" sz="800" dirty="0"/>
              <a:t>Регион занимает лидирующие позиции в республике: по производству сафлора и бахчевых </a:t>
            </a:r>
            <a:r>
              <a:rPr lang="ru-RU" sz="800" dirty="0" smtClean="0"/>
              <a:t>культур, </a:t>
            </a:r>
            <a:r>
              <a:rPr lang="ru-RU" sz="800" dirty="0"/>
              <a:t>овощных культур и кукурузы </a:t>
            </a:r>
            <a:r>
              <a:rPr lang="ru-RU" sz="800" dirty="0" smtClean="0"/>
              <a:t>,  ячменя, </a:t>
            </a:r>
            <a:r>
              <a:rPr lang="ru-RU" sz="800" dirty="0"/>
              <a:t>овцы, шерсть и шкуры </a:t>
            </a:r>
            <a:r>
              <a:rPr lang="ru-RU" sz="800" dirty="0" smtClean="0"/>
              <a:t>МРС, мяса</a:t>
            </a:r>
          </a:p>
          <a:p>
            <a:pPr marL="182563" indent="-87313">
              <a:buFont typeface="Arial" pitchFamily="34" charset="0"/>
              <a:buChar char="•"/>
            </a:pPr>
            <a:r>
              <a:rPr lang="ru-RU" sz="800" dirty="0" smtClean="0"/>
              <a:t>31,8% (4 589,3 Га) всей площади региона составляет сельхозугодия</a:t>
            </a:r>
          </a:p>
          <a:p>
            <a:pPr marL="182563" indent="-87313">
              <a:buFont typeface="Arial" pitchFamily="34" charset="0"/>
              <a:buChar char="•"/>
            </a:pPr>
            <a:r>
              <a:rPr lang="ru-RU" sz="800" dirty="0" smtClean="0"/>
              <a:t>Граничит с </a:t>
            </a:r>
            <a:r>
              <a:rPr lang="ru-RU" sz="800" dirty="0" err="1" smtClean="0"/>
              <a:t>Кыргызской</a:t>
            </a:r>
            <a:r>
              <a:rPr lang="ru-RU" sz="800" dirty="0" smtClean="0"/>
              <a:t> Республикой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14</a:t>
            </a:fld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47902" y="771550"/>
            <a:ext cx="8644578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759325" lvl="1" indent="-1714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214813" algn="l"/>
              </a:tabLst>
            </a:pPr>
            <a:r>
              <a:rPr lang="ru-RU" sz="1200" b="1" dirty="0" smtClean="0"/>
              <a:t>Территория – 144,3 км</a:t>
            </a:r>
            <a:r>
              <a:rPr lang="ru-RU" sz="1200" b="1" baseline="30000" dirty="0" smtClean="0"/>
              <a:t>2 </a:t>
            </a:r>
            <a:r>
              <a:rPr lang="ru-RU" sz="1200" b="1" dirty="0" smtClean="0"/>
              <a:t>(5,3% территории РК)</a:t>
            </a:r>
          </a:p>
          <a:p>
            <a:pPr marL="4759325" lvl="1" indent="-1714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214813" algn="l"/>
              </a:tabLst>
            </a:pPr>
            <a:r>
              <a:rPr lang="ru-RU" sz="1200" b="1" dirty="0" smtClean="0"/>
              <a:t>Население – 1 130 тыс. человек (6,1% населения РК)</a:t>
            </a:r>
            <a:endParaRPr lang="ru-RU" sz="12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47902" y="780120"/>
            <a:ext cx="4252090" cy="783517"/>
          </a:xfrm>
          <a:prstGeom prst="rect">
            <a:avLst/>
          </a:prstGeom>
        </p:spPr>
        <p:txBody>
          <a:bodyPr lIns="36000" tIns="0" rIns="36000" bIns="0" anchor="ctr" anchorCtr="0">
            <a:noAutofit/>
          </a:bodyPr>
          <a:lstStyle/>
          <a:p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</a:rPr>
              <a:t>Жамбылская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область,</a:t>
            </a:r>
          </a:p>
          <a:p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(г. </a:t>
            </a:r>
            <a:r>
              <a:rPr lang="ru-RU" sz="900" dirty="0" err="1" smtClean="0">
                <a:solidFill>
                  <a:schemeClr val="accent2">
                    <a:lumMod val="75000"/>
                  </a:schemeClr>
                </a:solidFill>
              </a:rPr>
              <a:t>Тараз</a:t>
            </a:r>
            <a:r>
              <a:rPr lang="ru-RU" sz="9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900" dirty="0" err="1" smtClean="0">
                <a:solidFill>
                  <a:schemeClr val="accent2">
                    <a:lumMod val="75000"/>
                  </a:schemeClr>
                </a:solidFill>
              </a:rPr>
              <a:t>Байзакский</a:t>
            </a:r>
            <a:r>
              <a:rPr lang="ru-RU" sz="900" dirty="0" smtClean="0">
                <a:solidFill>
                  <a:schemeClr val="accent2">
                    <a:lumMod val="75000"/>
                  </a:schemeClr>
                </a:solidFill>
              </a:rPr>
              <a:t> р-он, </a:t>
            </a:r>
            <a:r>
              <a:rPr lang="ru-RU" sz="900" dirty="0" err="1" smtClean="0">
                <a:solidFill>
                  <a:schemeClr val="accent2">
                    <a:lumMod val="75000"/>
                  </a:schemeClr>
                </a:solidFill>
              </a:rPr>
              <a:t>Жамбылский</a:t>
            </a:r>
            <a:r>
              <a:rPr lang="ru-RU" sz="900" dirty="0" smtClean="0">
                <a:solidFill>
                  <a:schemeClr val="accent2">
                    <a:lumMod val="75000"/>
                  </a:schemeClr>
                </a:solidFill>
              </a:rPr>
              <a:t> р-он, </a:t>
            </a:r>
            <a:r>
              <a:rPr lang="ru-RU" sz="900" dirty="0" err="1" smtClean="0">
                <a:solidFill>
                  <a:schemeClr val="accent2">
                    <a:lumMod val="75000"/>
                  </a:schemeClr>
                </a:solidFill>
              </a:rPr>
              <a:t>Жуалынский</a:t>
            </a:r>
            <a:r>
              <a:rPr lang="ru-RU" sz="900" dirty="0" smtClean="0">
                <a:solidFill>
                  <a:schemeClr val="accent2">
                    <a:lumMod val="75000"/>
                  </a:schemeClr>
                </a:solidFill>
              </a:rPr>
              <a:t> р-он, </a:t>
            </a:r>
            <a:r>
              <a:rPr lang="ru-RU" sz="900" dirty="0" err="1" smtClean="0">
                <a:solidFill>
                  <a:schemeClr val="accent2">
                    <a:lumMod val="75000"/>
                  </a:schemeClr>
                </a:solidFill>
              </a:rPr>
              <a:t>Кордайский</a:t>
            </a:r>
            <a:r>
              <a:rPr lang="ru-RU" sz="900" dirty="0" smtClean="0">
                <a:solidFill>
                  <a:schemeClr val="accent2">
                    <a:lumMod val="75000"/>
                  </a:schemeClr>
                </a:solidFill>
              </a:rPr>
              <a:t> р-он, </a:t>
            </a:r>
            <a:r>
              <a:rPr lang="ru-RU" sz="900" dirty="0" err="1" smtClean="0">
                <a:solidFill>
                  <a:schemeClr val="accent2">
                    <a:lumMod val="75000"/>
                  </a:schemeClr>
                </a:solidFill>
              </a:rPr>
              <a:t>Меркенский</a:t>
            </a:r>
            <a:r>
              <a:rPr lang="ru-RU" sz="900" dirty="0" smtClean="0">
                <a:solidFill>
                  <a:schemeClr val="accent2">
                    <a:lumMod val="75000"/>
                  </a:schemeClr>
                </a:solidFill>
              </a:rPr>
              <a:t> р-он, </a:t>
            </a:r>
            <a:r>
              <a:rPr lang="ru-RU" sz="900" dirty="0" err="1" smtClean="0">
                <a:solidFill>
                  <a:schemeClr val="accent2">
                    <a:lumMod val="75000"/>
                  </a:schemeClr>
                </a:solidFill>
              </a:rPr>
              <a:t>Мойынкумский</a:t>
            </a:r>
            <a:r>
              <a:rPr lang="ru-RU" sz="900" dirty="0" smtClean="0">
                <a:solidFill>
                  <a:schemeClr val="accent2">
                    <a:lumMod val="75000"/>
                  </a:schemeClr>
                </a:solidFill>
              </a:rPr>
              <a:t> р-он, р-он им. </a:t>
            </a:r>
            <a:r>
              <a:rPr lang="ru-RU" sz="900" dirty="0" err="1" smtClean="0">
                <a:solidFill>
                  <a:schemeClr val="accent2">
                    <a:lumMod val="75000"/>
                  </a:schemeClr>
                </a:solidFill>
              </a:rPr>
              <a:t>Т.Рыскулова</a:t>
            </a:r>
            <a:r>
              <a:rPr lang="ru-RU" sz="9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900" dirty="0" err="1" smtClean="0">
                <a:solidFill>
                  <a:schemeClr val="accent2">
                    <a:lumMod val="75000"/>
                  </a:schemeClr>
                </a:solidFill>
              </a:rPr>
              <a:t>Сарысуский</a:t>
            </a:r>
            <a:r>
              <a:rPr lang="ru-RU" sz="900" dirty="0" smtClean="0">
                <a:solidFill>
                  <a:schemeClr val="accent2">
                    <a:lumMod val="75000"/>
                  </a:schemeClr>
                </a:solidFill>
              </a:rPr>
              <a:t> р-он (г. Жанатас), </a:t>
            </a:r>
            <a:r>
              <a:rPr lang="ru-RU" sz="900" dirty="0" err="1" smtClean="0">
                <a:solidFill>
                  <a:schemeClr val="accent2">
                    <a:lumMod val="75000"/>
                  </a:schemeClr>
                </a:solidFill>
              </a:rPr>
              <a:t>Таласский</a:t>
            </a:r>
            <a:r>
              <a:rPr lang="ru-RU" sz="900" dirty="0" smtClean="0">
                <a:solidFill>
                  <a:schemeClr val="accent2">
                    <a:lumMod val="75000"/>
                  </a:schemeClr>
                </a:solidFill>
              </a:rPr>
              <a:t> р-он (г. Каратау), </a:t>
            </a:r>
            <a:r>
              <a:rPr lang="ru-RU" sz="900" dirty="0" err="1" smtClean="0">
                <a:solidFill>
                  <a:schemeClr val="accent2">
                    <a:lumMod val="75000"/>
                  </a:schemeClr>
                </a:solidFill>
              </a:rPr>
              <a:t>Шуский</a:t>
            </a:r>
            <a:r>
              <a:rPr lang="ru-RU" sz="900" dirty="0" smtClean="0">
                <a:solidFill>
                  <a:schemeClr val="accent2">
                    <a:lumMod val="75000"/>
                  </a:schemeClr>
                </a:solidFill>
              </a:rPr>
              <a:t> р-он) </a:t>
            </a:r>
            <a:endParaRPr lang="ru-RU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7902" y="4212444"/>
            <a:ext cx="8644577" cy="46018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6000" tIns="0" rIns="36000" bIns="0" rtlCol="0" anchor="ctr" anchorCtr="0">
            <a:noAutofit/>
          </a:bodyPr>
          <a:lstStyle/>
          <a:p>
            <a:pPr marL="103188" indent="-103188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Нехватка высококвалифицированных специалистов на химических производствах.</a:t>
            </a:r>
          </a:p>
          <a:p>
            <a:pPr marL="103188" indent="-103188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Слабая развитость сельского хозяйства. Большое </a:t>
            </a:r>
            <a:r>
              <a:rPr lang="ru-RU" sz="1000" dirty="0">
                <a:solidFill>
                  <a:schemeClr val="tx1"/>
                </a:solidFill>
              </a:rPr>
              <a:t>количество личных подсобных хозяйств с низкими финансовыми и производственными </a:t>
            </a:r>
            <a:r>
              <a:rPr lang="ru-RU" sz="1000" dirty="0" smtClean="0">
                <a:solidFill>
                  <a:schemeClr val="tx1"/>
                </a:solidFill>
              </a:rPr>
              <a:t>возможностями.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52" y="4803998"/>
            <a:ext cx="3672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Источник: Комитет по статистике МНЭ РК, данные Фонда «Даму»</a:t>
            </a:r>
            <a:endParaRPr lang="ru-RU" sz="800" i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83568" y="2857148"/>
            <a:ext cx="1008112" cy="14058"/>
          </a:xfrm>
          <a:prstGeom prst="line">
            <a:avLst/>
          </a:prstGeom>
          <a:ln w="28575">
            <a:headEnd type="oval" w="med" len="med"/>
            <a:tailEnd type="triangle" w="med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999198" y="2098244"/>
            <a:ext cx="620474" cy="235163"/>
          </a:xfrm>
          <a:prstGeom prst="line">
            <a:avLst/>
          </a:prstGeom>
          <a:ln w="28575">
            <a:headEnd type="oval" w="med" len="med"/>
            <a:tailEnd type="triangle" w="med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31436" y="1853030"/>
            <a:ext cx="1562231" cy="4154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ru-RU" sz="1600" b="1" dirty="0" smtClean="0"/>
              <a:t>448,4 </a:t>
            </a:r>
            <a:r>
              <a:rPr lang="ru-RU" sz="1600" b="1" dirty="0"/>
              <a:t>тыс. </a:t>
            </a:r>
            <a:r>
              <a:rPr lang="ru-RU" sz="1600" b="1" dirty="0" smtClean="0"/>
              <a:t>чел. </a:t>
            </a:r>
            <a:br>
              <a:rPr lang="ru-RU" sz="1600" b="1" dirty="0" smtClean="0"/>
            </a:br>
            <a:r>
              <a:rPr lang="ru-RU" sz="1100" dirty="0"/>
              <a:t>в городах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91680" y="2557920"/>
            <a:ext cx="1562231" cy="5539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ru-RU" sz="1600" b="1" dirty="0" smtClean="0"/>
              <a:t> 681,9 тыс</a:t>
            </a:r>
            <a:r>
              <a:rPr lang="ru-RU" sz="1600" b="1" dirty="0"/>
              <a:t>. </a:t>
            </a:r>
            <a:r>
              <a:rPr lang="ru-RU" sz="1600" b="1" dirty="0" smtClean="0"/>
              <a:t>чел.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100" dirty="0" smtClean="0"/>
              <a:t>в сельских местностях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90543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9300789"/>
              </p:ext>
            </p:extLst>
          </p:nvPr>
        </p:nvGraphicFramePr>
        <p:xfrm>
          <a:off x="2771799" y="1104900"/>
          <a:ext cx="2880321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7643192" cy="742950"/>
          </a:xfrm>
        </p:spPr>
        <p:txBody>
          <a:bodyPr>
            <a:noAutofit/>
          </a:bodyPr>
          <a:lstStyle/>
          <a:p>
            <a:r>
              <a:rPr lang="ru-RU" sz="2000" b="1" dirty="0"/>
              <a:t>2</a:t>
            </a:r>
            <a:r>
              <a:rPr lang="ru-RU" sz="2000" b="1" dirty="0" smtClean="0"/>
              <a:t>. Структура экономики </a:t>
            </a:r>
            <a:r>
              <a:rPr lang="ru-RU" sz="2000" b="1" dirty="0" err="1" smtClean="0"/>
              <a:t>Жамбылской</a:t>
            </a:r>
            <a:r>
              <a:rPr lang="ru-RU" sz="2000" b="1" dirty="0" smtClean="0"/>
              <a:t> обл. на </a:t>
            </a:r>
            <a:r>
              <a:rPr lang="ru-RU" sz="2000" b="1" dirty="0"/>
              <a:t>основе данных КГД МФ РК по сумме уплаченных налогов 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15</a:t>
            </a:fld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51520" y="1995686"/>
            <a:ext cx="2736000" cy="144016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ru-RU" sz="1200" b="1" dirty="0" smtClean="0"/>
              <a:t>Строительство </a:t>
            </a:r>
            <a:r>
              <a:rPr lang="ru-RU" sz="1200" b="1" dirty="0">
                <a:solidFill>
                  <a:srgbClr val="C00000"/>
                </a:solidFill>
              </a:rPr>
              <a:t>(</a:t>
            </a:r>
            <a:r>
              <a:rPr lang="ru-RU" sz="1200" b="1" dirty="0" smtClean="0">
                <a:solidFill>
                  <a:srgbClr val="C00000"/>
                </a:solidFill>
              </a:rPr>
              <a:t>нестабильная </a:t>
            </a:r>
            <a:r>
              <a:rPr lang="ru-RU" sz="1200" b="1" dirty="0">
                <a:solidFill>
                  <a:srgbClr val="C00000"/>
                </a:solidFill>
              </a:rPr>
              <a:t>динамика</a:t>
            </a:r>
            <a:r>
              <a:rPr lang="ru-RU" sz="1200" b="1" dirty="0" smtClean="0">
                <a:solidFill>
                  <a:srgbClr val="C00000"/>
                </a:solidFill>
              </a:rPr>
              <a:t>)</a:t>
            </a:r>
            <a:r>
              <a:rPr lang="ru-RU" sz="1200" b="1" dirty="0" smtClean="0"/>
              <a:t>:</a:t>
            </a:r>
          </a:p>
          <a:p>
            <a:endParaRPr lang="ru-RU" sz="800" b="1" dirty="0" smtClean="0"/>
          </a:p>
          <a:p>
            <a:pPr marL="85725" indent="-85725">
              <a:buFont typeface="Arial" pitchFamily="34" charset="0"/>
              <a:buChar char="•"/>
            </a:pPr>
            <a:r>
              <a:rPr lang="ru-RU" sz="900" dirty="0">
                <a:solidFill>
                  <a:schemeClr val="tx1"/>
                </a:solidFill>
              </a:rPr>
              <a:t>С</a:t>
            </a:r>
            <a:r>
              <a:rPr lang="ru-RU" sz="900" dirty="0" smtClean="0">
                <a:solidFill>
                  <a:schemeClr val="tx1"/>
                </a:solidFill>
              </a:rPr>
              <a:t>нижение </a:t>
            </a:r>
            <a:r>
              <a:rPr lang="ru-RU" sz="900" dirty="0">
                <a:solidFill>
                  <a:schemeClr val="tx1"/>
                </a:solidFill>
              </a:rPr>
              <a:t>обусловлено с завершением строительства и капитального ремонта железной дороги, а также со снижением выполненных работ по строительству газокомпрессорной станции и многоквартирных жилых </a:t>
            </a:r>
            <a:r>
              <a:rPr lang="ru-RU" sz="900" dirty="0" smtClean="0">
                <a:solidFill>
                  <a:schemeClr val="tx1"/>
                </a:solidFill>
              </a:rPr>
              <a:t>домов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1520" y="3507855"/>
            <a:ext cx="2736000" cy="1231596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ru-RU" sz="1200" b="1" dirty="0" smtClean="0"/>
              <a:t>Прочие виды услуг 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(стабильно)</a:t>
            </a:r>
            <a:r>
              <a:rPr lang="ru-RU" sz="1200" b="1" dirty="0" smtClean="0"/>
              <a:t>: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900" dirty="0"/>
              <a:t>Основные направления:</a:t>
            </a:r>
          </a:p>
          <a:p>
            <a:pPr marL="179388" indent="-90488">
              <a:buFont typeface="Constantia" pitchFamily="18" charset="0"/>
              <a:buChar char="‐"/>
            </a:pPr>
            <a:r>
              <a:rPr lang="ru-RU" sz="900" dirty="0"/>
              <a:t>Профессиональная, научная и техническая деятельность</a:t>
            </a:r>
          </a:p>
          <a:p>
            <a:pPr marL="179388" indent="-90488">
              <a:buFont typeface="Constantia" pitchFamily="18" charset="0"/>
              <a:buChar char="‐"/>
            </a:pPr>
            <a:r>
              <a:rPr lang="ru-RU" sz="900" dirty="0"/>
              <a:t>Операции с недвижимым </a:t>
            </a:r>
            <a:r>
              <a:rPr lang="ru-RU" sz="900" dirty="0" smtClean="0"/>
              <a:t>имуществом</a:t>
            </a:r>
          </a:p>
          <a:p>
            <a:pPr marL="179388" indent="-90488">
              <a:buFont typeface="Constantia" pitchFamily="18" charset="0"/>
              <a:buChar char="‐"/>
            </a:pP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900" b="1" dirty="0">
                <a:solidFill>
                  <a:schemeClr val="bg1">
                    <a:lumMod val="50000"/>
                  </a:schemeClr>
                </a:solidFill>
              </a:rPr>
              <a:t>Стабильный сектор,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</a:rPr>
              <a:t>есть постоянный спрос на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</a:rPr>
              <a:t>товары и услуги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472800" y="942962"/>
            <a:ext cx="3563696" cy="249288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ru-RU" sz="1200" b="1" dirty="0" smtClean="0"/>
              <a:t>Промышленность </a:t>
            </a:r>
            <a:r>
              <a:rPr lang="ru-RU" sz="1200" b="1" dirty="0" smtClean="0">
                <a:solidFill>
                  <a:schemeClr val="accent2"/>
                </a:solidFill>
              </a:rPr>
              <a:t>(растет)</a:t>
            </a:r>
            <a:r>
              <a:rPr lang="ru-RU" sz="1200" b="1" dirty="0" smtClean="0"/>
              <a:t>:</a:t>
            </a:r>
          </a:p>
          <a:p>
            <a:r>
              <a:rPr lang="ru-RU" sz="900" b="1" dirty="0" smtClean="0"/>
              <a:t>Обрабатывающая </a:t>
            </a:r>
            <a:r>
              <a:rPr lang="ru-RU" sz="900" b="1" dirty="0" err="1" smtClean="0"/>
              <a:t>пром</a:t>
            </a:r>
            <a:r>
              <a:rPr lang="ru-RU" sz="900" b="1" dirty="0" smtClean="0"/>
              <a:t>. – 27% экономики региона</a:t>
            </a:r>
          </a:p>
          <a:p>
            <a:r>
              <a:rPr lang="ru-RU" sz="900" dirty="0"/>
              <a:t>(представлена </a:t>
            </a:r>
            <a:r>
              <a:rPr lang="ru-RU" sz="900" dirty="0" smtClean="0"/>
              <a:t>рядом </a:t>
            </a:r>
            <a:r>
              <a:rPr lang="ru-RU" sz="900" dirty="0"/>
              <a:t>крупных компаний</a:t>
            </a:r>
            <a:r>
              <a:rPr lang="ru-RU" sz="900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dirty="0"/>
              <a:t>«АК «</a:t>
            </a:r>
            <a:r>
              <a:rPr lang="ru-RU" sz="900" dirty="0" err="1"/>
              <a:t>Алтыналмас</a:t>
            </a:r>
            <a:r>
              <a:rPr lang="ru-RU" sz="900" dirty="0"/>
              <a:t>» - добыча и переработка золотосодержащей </a:t>
            </a:r>
            <a:r>
              <a:rPr lang="ru-RU" sz="900" dirty="0" smtClean="0"/>
              <a:t>руды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dirty="0" smtClean="0"/>
              <a:t>ТОО </a:t>
            </a:r>
            <a:r>
              <a:rPr lang="ru-RU" sz="900" dirty="0"/>
              <a:t>«</a:t>
            </a:r>
            <a:r>
              <a:rPr lang="ru-RU" sz="900" dirty="0" err="1"/>
              <a:t>Жамбылская</a:t>
            </a:r>
            <a:r>
              <a:rPr lang="ru-RU" sz="900" dirty="0"/>
              <a:t> цементная производственная компания</a:t>
            </a:r>
            <a:r>
              <a:rPr lang="ru-RU" sz="900" dirty="0" smtClean="0"/>
              <a:t>» </a:t>
            </a:r>
            <a:r>
              <a:rPr lang="ru-RU" sz="900" dirty="0"/>
              <a:t>- производство </a:t>
            </a:r>
            <a:r>
              <a:rPr lang="ru-RU" sz="900" dirty="0" smtClean="0"/>
              <a:t>цемента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dirty="0"/>
              <a:t>ТОО «КНАУФ ГИПС </a:t>
            </a:r>
            <a:r>
              <a:rPr lang="ru-RU" sz="900" dirty="0" err="1"/>
              <a:t>Тараз</a:t>
            </a:r>
            <a:r>
              <a:rPr lang="ru-RU" sz="900" dirty="0"/>
              <a:t>»-сухие </a:t>
            </a:r>
            <a:r>
              <a:rPr lang="ru-RU" sz="900" dirty="0" smtClean="0"/>
              <a:t>стройматериалы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dirty="0" smtClean="0"/>
              <a:t>ТОО «ЖЗМК-</a:t>
            </a:r>
            <a:r>
              <a:rPr lang="ru-RU" sz="900" dirty="0" err="1" smtClean="0"/>
              <a:t>имсталькон</a:t>
            </a:r>
            <a:r>
              <a:rPr lang="ru-RU" sz="900" dirty="0"/>
              <a:t>» - </a:t>
            </a:r>
            <a:r>
              <a:rPr lang="ru-RU" sz="900" dirty="0" smtClean="0"/>
              <a:t>изготовление </a:t>
            </a:r>
            <a:r>
              <a:rPr lang="ru-RU" sz="900" dirty="0" err="1" smtClean="0"/>
              <a:t>металооконструкций</a:t>
            </a:r>
            <a:endParaRPr lang="ru-RU" sz="900" dirty="0" smtClean="0"/>
          </a:p>
          <a:p>
            <a:r>
              <a:rPr lang="ru-RU" sz="900" b="1" dirty="0" smtClean="0"/>
              <a:t>Горнодобывающая </a:t>
            </a:r>
            <a:r>
              <a:rPr lang="ru-RU" sz="900" b="1" dirty="0" err="1" smtClean="0"/>
              <a:t>пром</a:t>
            </a:r>
            <a:r>
              <a:rPr lang="ru-RU" sz="900" b="1" dirty="0" smtClean="0"/>
              <a:t>. – 9% экономики региона</a:t>
            </a:r>
          </a:p>
          <a:p>
            <a:r>
              <a:rPr lang="ru-RU" sz="900" dirty="0"/>
              <a:t>(</a:t>
            </a:r>
            <a:r>
              <a:rPr lang="ru-RU" sz="900" dirty="0" smtClean="0"/>
              <a:t>представлена </a:t>
            </a:r>
            <a:r>
              <a:rPr lang="ru-RU" sz="900" dirty="0"/>
              <a:t>рядом крупных компаний)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dirty="0" smtClean="0"/>
              <a:t>ТОО «</a:t>
            </a:r>
            <a:r>
              <a:rPr lang="ru-RU" sz="900" dirty="0" err="1" smtClean="0"/>
              <a:t>Еврохим</a:t>
            </a:r>
            <a:r>
              <a:rPr lang="ru-RU" sz="900" dirty="0" smtClean="0"/>
              <a:t>-удобрения» - химические удобрения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dirty="0" smtClean="0"/>
              <a:t>ТОО «</a:t>
            </a:r>
            <a:r>
              <a:rPr lang="ru-RU" sz="900" dirty="0" err="1" smtClean="0"/>
              <a:t>Актас</a:t>
            </a:r>
            <a:r>
              <a:rPr lang="ru-RU" sz="900" dirty="0" smtClean="0"/>
              <a:t>» - добыча известняка, гипса и мела</a:t>
            </a:r>
          </a:p>
          <a:p>
            <a:r>
              <a:rPr lang="ru-RU" sz="900" b="1" dirty="0">
                <a:solidFill>
                  <a:schemeClr val="accent2"/>
                </a:solidFill>
              </a:rPr>
              <a:t>Растущий </a:t>
            </a:r>
            <a:r>
              <a:rPr lang="ru-RU" sz="900" b="1" dirty="0" smtClean="0">
                <a:solidFill>
                  <a:schemeClr val="accent2"/>
                </a:solidFill>
              </a:rPr>
              <a:t>диверсифицированный сектор,  </a:t>
            </a:r>
            <a:r>
              <a:rPr lang="ru-RU" sz="900" b="1" dirty="0">
                <a:solidFill>
                  <a:schemeClr val="accent2"/>
                </a:solidFill>
              </a:rPr>
              <a:t>есть постоянный спрос внутри и за пределами страны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472800" y="3507855"/>
            <a:ext cx="3563696" cy="1231596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ru-RU" sz="1200" b="1" dirty="0" smtClean="0"/>
              <a:t>Торговля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</a:rPr>
              <a:t>(стабильно)</a:t>
            </a:r>
            <a:r>
              <a:rPr lang="ru-RU" sz="1200" b="1" dirty="0" smtClean="0"/>
              <a:t>:</a:t>
            </a:r>
          </a:p>
          <a:p>
            <a:pPr marL="179388" indent="-90488">
              <a:buFont typeface="Constantia" pitchFamily="18" charset="0"/>
              <a:buChar char="‐"/>
            </a:pPr>
            <a:endParaRPr lang="ru-RU" sz="900" dirty="0" smtClean="0"/>
          </a:p>
          <a:p>
            <a:pPr marL="80963" indent="-80963">
              <a:buFont typeface="Arial" pitchFamily="34" charset="0"/>
              <a:buChar char="•"/>
            </a:pPr>
            <a:r>
              <a:rPr lang="ru-RU" sz="900" dirty="0"/>
              <a:t>Сектор диверсифицирован различными компаниями и отраслями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900" dirty="0"/>
              <a:t>Из-за близости границы, существует конкуренция с товаропроизводителями Узбекистана и </a:t>
            </a:r>
            <a:r>
              <a:rPr lang="ru-RU" sz="900" dirty="0" smtClean="0"/>
              <a:t>Кыргызстана</a:t>
            </a:r>
          </a:p>
          <a:p>
            <a:pPr marL="80963" indent="-80963">
              <a:buFont typeface="Arial" pitchFamily="34" charset="0"/>
              <a:buChar char="•"/>
            </a:pPr>
            <a:endParaRPr lang="ru-RU" sz="900" dirty="0"/>
          </a:p>
          <a:p>
            <a:pPr marL="88900"/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</a:rPr>
              <a:t>Стабильный сектор,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</a:rPr>
              <a:t>есть постоянный спрос на товары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51520" y="942964"/>
            <a:ext cx="2736000" cy="10001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kk-KZ" sz="1050" dirty="0" smtClean="0"/>
              <a:t>Объем ВРП региона </a:t>
            </a:r>
            <a:r>
              <a:rPr lang="ru-RU" sz="1050" dirty="0" smtClean="0"/>
              <a:t>за 2019 год – </a:t>
            </a:r>
            <a:r>
              <a:rPr lang="ru-RU" sz="1100" b="1" dirty="0" smtClean="0"/>
              <a:t>1 691 </a:t>
            </a:r>
            <a:r>
              <a:rPr lang="ru-RU" sz="1100" b="1" dirty="0" err="1" smtClean="0"/>
              <a:t>млрд.тенге</a:t>
            </a:r>
            <a:r>
              <a:rPr lang="ru-RU" sz="1100" dirty="0" smtClean="0"/>
              <a:t> </a:t>
            </a:r>
            <a:r>
              <a:rPr lang="ru-RU" sz="1050" dirty="0" smtClean="0"/>
              <a:t>(2,5% по РК)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ru-RU" sz="1050" dirty="0" smtClean="0"/>
              <a:t>Налоги</a:t>
            </a:r>
            <a:r>
              <a:rPr lang="en-US" sz="1050" dirty="0" smtClean="0"/>
              <a:t> </a:t>
            </a:r>
            <a:r>
              <a:rPr lang="ru-RU" sz="1050" dirty="0" smtClean="0"/>
              <a:t>и платежи в гос. бюджет за 2019 год – </a:t>
            </a:r>
            <a:r>
              <a:rPr lang="ru-RU" sz="1100" b="1" dirty="0" smtClean="0"/>
              <a:t>85 млрд. тенге </a:t>
            </a:r>
            <a:r>
              <a:rPr lang="ru-RU" sz="1050" dirty="0"/>
              <a:t>( </a:t>
            </a:r>
            <a:r>
              <a:rPr lang="ru-RU" sz="1050" dirty="0" smtClean="0"/>
              <a:t>1,0% от РК)</a:t>
            </a:r>
            <a:endParaRPr lang="ru-RU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4803998"/>
            <a:ext cx="78128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Источник</a:t>
            </a:r>
            <a:r>
              <a:rPr lang="ru-RU" sz="800" i="1" dirty="0"/>
              <a:t>: Расчеты Фонда «Даму» на основе данных </a:t>
            </a:r>
            <a:r>
              <a:rPr lang="ru-RU" sz="800" i="1" dirty="0" smtClean="0"/>
              <a:t>Комитета по статистике МНЭ РК</a:t>
            </a:r>
            <a:r>
              <a:rPr lang="ru-RU" sz="800" i="1" dirty="0"/>
              <a:t>, </a:t>
            </a:r>
            <a:r>
              <a:rPr lang="ru-RU" sz="800" i="1" dirty="0" smtClean="0"/>
              <a:t>Комитета </a:t>
            </a:r>
            <a:r>
              <a:rPr lang="ru-RU" sz="800" i="1" dirty="0"/>
              <a:t>государственных доходов МФ РК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410443" y="1995686"/>
            <a:ext cx="113845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/>
              <a:t>Промышленность</a:t>
            </a:r>
            <a:endParaRPr lang="ru-RU" sz="9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19693" y="3392439"/>
            <a:ext cx="97334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/>
              <a:t>Строительство</a:t>
            </a:r>
            <a:endParaRPr lang="ru-RU" sz="9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347864" y="1391816"/>
            <a:ext cx="12009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/>
              <a:t>Прочие виды услуг</a:t>
            </a:r>
            <a:endParaRPr lang="ru-RU" sz="9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029576" y="2323000"/>
            <a:ext cx="6767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/>
              <a:t>Торговля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243682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432" y="901363"/>
            <a:ext cx="8209993" cy="37557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2</a:t>
            </a:r>
            <a:r>
              <a:rPr lang="ru-RU" sz="2000" b="1" dirty="0" smtClean="0"/>
              <a:t>. Приграничные регионы </a:t>
            </a:r>
            <a:r>
              <a:rPr lang="ru-RU" sz="2000" b="1" dirty="0" err="1" smtClean="0"/>
              <a:t>Жамбылской</a:t>
            </a:r>
            <a:r>
              <a:rPr lang="ru-RU" sz="2000" b="1" dirty="0" smtClean="0"/>
              <a:t> области</a:t>
            </a:r>
            <a:endParaRPr lang="ru-RU" sz="2000" b="1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16</a:t>
            </a:fld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39552" y="4803998"/>
            <a:ext cx="6912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Источник: Комитет по статистике МНЭ РК;</a:t>
            </a:r>
            <a:endParaRPr lang="ru-RU" sz="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44008" y="4083918"/>
            <a:ext cx="4032448" cy="78866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6000" tIns="0" rIns="36000" bIns="0" rtlCol="0" anchor="ctr" anchorCtr="0">
            <a:noAutofit/>
          </a:bodyPr>
          <a:lstStyle/>
          <a:p>
            <a:pPr marL="103188" indent="-103188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Население </a:t>
            </a:r>
            <a:r>
              <a:rPr lang="ru-RU" sz="1000" dirty="0" err="1" smtClean="0">
                <a:solidFill>
                  <a:schemeClr val="tx1"/>
                </a:solidFill>
              </a:rPr>
              <a:t>Жамбылской</a:t>
            </a:r>
            <a:r>
              <a:rPr lang="ru-RU" sz="1000" dirty="0" smtClean="0">
                <a:solidFill>
                  <a:schemeClr val="tx1"/>
                </a:solidFill>
              </a:rPr>
              <a:t> области = 1 130 тыс. человек</a:t>
            </a:r>
          </a:p>
          <a:p>
            <a:pPr marL="103188" indent="-103188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</a:rPr>
              <a:t>Население </a:t>
            </a:r>
            <a:r>
              <a:rPr lang="ru-RU" sz="1000" dirty="0" smtClean="0">
                <a:solidFill>
                  <a:schemeClr val="tx1"/>
                </a:solidFill>
              </a:rPr>
              <a:t>приграничных регионов РК = 5 351,5 тыс. человек</a:t>
            </a:r>
          </a:p>
          <a:p>
            <a:pPr marL="103188" indent="-103188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</a:rPr>
              <a:t>Население приграничных регионов соседних </a:t>
            </a:r>
            <a:r>
              <a:rPr lang="ru-RU" sz="1000" dirty="0" smtClean="0">
                <a:solidFill>
                  <a:schemeClr val="tx1"/>
                </a:solidFill>
              </a:rPr>
              <a:t>стран = 1 227,3 тыс. </a:t>
            </a:r>
            <a:r>
              <a:rPr lang="ru-RU" sz="1000" dirty="0">
                <a:solidFill>
                  <a:schemeClr val="tx1"/>
                </a:solidFill>
              </a:rPr>
              <a:t>человек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endParaRPr lang="ru-RU" sz="1000" dirty="0" smtClean="0">
              <a:solidFill>
                <a:schemeClr val="tx1"/>
              </a:solidFill>
            </a:endParaRPr>
          </a:p>
          <a:p>
            <a:r>
              <a:rPr lang="ru-RU" sz="1000" dirty="0" smtClean="0">
                <a:solidFill>
                  <a:schemeClr val="tx1"/>
                </a:solidFill>
              </a:rPr>
              <a:t>Потенциальный рынок = 6 578,8тыс. человек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24128" y="2420212"/>
            <a:ext cx="1296144" cy="3920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36000" tIns="0" rIns="0" bIns="0" rtlCol="0" anchor="ctr" anchorCtr="0">
            <a:noAutofit/>
          </a:bodyPr>
          <a:lstStyle/>
          <a:p>
            <a:pPr algn="ctr"/>
            <a:r>
              <a:rPr lang="ru-RU" sz="1000" b="1" dirty="0" smtClean="0"/>
              <a:t>2 039,0 тыс. человек</a:t>
            </a:r>
          </a:p>
          <a:p>
            <a:pPr algn="ctr"/>
            <a:r>
              <a:rPr lang="ru-RU" sz="600" dirty="0"/>
              <a:t>н</a:t>
            </a:r>
            <a:r>
              <a:rPr lang="ru-RU" sz="600" dirty="0" smtClean="0"/>
              <a:t>аселение </a:t>
            </a:r>
            <a:r>
              <a:rPr lang="ru-RU" sz="600" dirty="0" err="1" smtClean="0"/>
              <a:t>Алматинской</a:t>
            </a:r>
            <a:r>
              <a:rPr lang="ru-RU" sz="600" dirty="0" smtClean="0"/>
              <a:t> области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48866" y="1142712"/>
            <a:ext cx="1307110" cy="4473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36000" tIns="0" rIns="0" bIns="0" rtlCol="0" anchor="ctr" anchorCtr="0">
            <a:noAutofit/>
          </a:bodyPr>
          <a:lstStyle/>
          <a:p>
            <a:pPr algn="ctr"/>
            <a:r>
              <a:rPr lang="ru-RU" sz="1000" b="1" dirty="0" smtClean="0"/>
              <a:t>1 378,5 тыс. человек</a:t>
            </a:r>
          </a:p>
          <a:p>
            <a:pPr algn="ctr"/>
            <a:r>
              <a:rPr lang="ru-RU" sz="600" dirty="0"/>
              <a:t>н</a:t>
            </a:r>
            <a:r>
              <a:rPr lang="ru-RU" sz="600" dirty="0" smtClean="0"/>
              <a:t>аселение Карагандинской области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60968" y="2542978"/>
            <a:ext cx="1521909" cy="588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36000" tIns="0" rIns="0" bIns="0" rtlCol="0" anchor="ctr" anchorCtr="0">
            <a:noAutofit/>
          </a:bodyPr>
          <a:lstStyle/>
          <a:p>
            <a:pPr algn="ctr"/>
            <a:r>
              <a:rPr lang="ru-RU" sz="1000" b="1" dirty="0" smtClean="0"/>
              <a:t>1 130 тыс. человек</a:t>
            </a:r>
          </a:p>
          <a:p>
            <a:pPr algn="ctr"/>
            <a:r>
              <a:rPr lang="ru-RU" sz="600" dirty="0"/>
              <a:t>н</a:t>
            </a:r>
            <a:r>
              <a:rPr lang="ru-RU" sz="600" dirty="0" smtClean="0"/>
              <a:t>аселение </a:t>
            </a:r>
            <a:r>
              <a:rPr lang="ru-RU" sz="600" dirty="0" err="1" smtClean="0"/>
              <a:t>Жамбылской</a:t>
            </a:r>
            <a:r>
              <a:rPr lang="ru-RU" sz="600" dirty="0" smtClean="0"/>
              <a:t> обл.</a:t>
            </a:r>
          </a:p>
          <a:p>
            <a:pPr algn="ctr"/>
            <a:r>
              <a:rPr lang="ru-RU" sz="1000" b="1" dirty="0" smtClean="0"/>
              <a:t> 6 579 тыс. человек</a:t>
            </a:r>
          </a:p>
          <a:p>
            <a:pPr algn="ctr"/>
            <a:r>
              <a:rPr lang="ru-RU" sz="600" dirty="0" smtClean="0"/>
              <a:t>потенциальный </a:t>
            </a:r>
            <a:r>
              <a:rPr lang="ru-RU" sz="600" dirty="0"/>
              <a:t>рынок </a:t>
            </a:r>
            <a:endParaRPr lang="ru-RU" sz="6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339752" y="2793109"/>
            <a:ext cx="1296144" cy="3920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36000" tIns="0" rIns="0" bIns="0" rtlCol="0" anchor="ctr" anchorCtr="0">
            <a:noAutofit/>
          </a:bodyPr>
          <a:lstStyle/>
          <a:p>
            <a:pPr algn="ctr"/>
            <a:r>
              <a:rPr lang="ru-RU" sz="1000" b="1" dirty="0" smtClean="0"/>
              <a:t>1 934,0 тыс. человек</a:t>
            </a:r>
          </a:p>
          <a:p>
            <a:pPr algn="ctr"/>
            <a:r>
              <a:rPr lang="ru-RU" sz="600" dirty="0"/>
              <a:t>н</a:t>
            </a:r>
            <a:r>
              <a:rPr lang="ru-RU" sz="600" dirty="0" smtClean="0"/>
              <a:t>аселение Туркестанской области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27984" y="3569108"/>
            <a:ext cx="1296144" cy="3920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36000" tIns="0" rIns="0" bIns="0" rtlCol="0" anchor="ctr" anchorCtr="0">
            <a:noAutofit/>
          </a:bodyPr>
          <a:lstStyle/>
          <a:p>
            <a:pPr algn="ctr"/>
            <a:r>
              <a:rPr lang="ru-RU" sz="1000" b="1" dirty="0" smtClean="0"/>
              <a:t>1 227,3 тыс. человек</a:t>
            </a:r>
          </a:p>
          <a:p>
            <a:pPr algn="ctr"/>
            <a:r>
              <a:rPr lang="ru-RU" sz="600" dirty="0"/>
              <a:t>н</a:t>
            </a:r>
            <a:r>
              <a:rPr lang="ru-RU" sz="600" dirty="0" smtClean="0"/>
              <a:t>аселение Чуйской и </a:t>
            </a:r>
            <a:r>
              <a:rPr lang="ru-RU" sz="600" dirty="0" err="1" smtClean="0"/>
              <a:t>Таласских</a:t>
            </a:r>
            <a:r>
              <a:rPr lang="ru-RU" sz="600" dirty="0" smtClean="0"/>
              <a:t> областей КР</a:t>
            </a:r>
          </a:p>
        </p:txBody>
      </p:sp>
    </p:spTree>
    <p:extLst>
      <p:ext uri="{BB962C8B-B14F-4D97-AF65-F5344CB8AC3E}">
        <p14:creationId xmlns:p14="http://schemas.microsoft.com/office/powerpoint/2010/main" val="148714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2</a:t>
            </a:r>
            <a:r>
              <a:rPr lang="ru-RU" sz="2000" b="1" dirty="0" smtClean="0"/>
              <a:t>. Динамика внешней торговли </a:t>
            </a:r>
            <a:r>
              <a:rPr lang="ru-RU" sz="2000" b="1" dirty="0" err="1"/>
              <a:t>Жамбылской</a:t>
            </a:r>
            <a:r>
              <a:rPr lang="ru-RU" sz="2000" b="1" dirty="0"/>
              <a:t> области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17</a:t>
            </a:fld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39552" y="4803998"/>
            <a:ext cx="6912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Источник: Комитет государственных доходов МФ РК (</a:t>
            </a:r>
            <a:r>
              <a:rPr lang="en-US" sz="800" dirty="0">
                <a:hlinkClick r:id="rId4"/>
              </a:rPr>
              <a:t>http://</a:t>
            </a:r>
            <a:r>
              <a:rPr lang="en-US" sz="800" dirty="0" smtClean="0">
                <a:hlinkClick r:id="rId4"/>
              </a:rPr>
              <a:t>kgd.gov.kz/ru/exp_trade_files</a:t>
            </a:r>
            <a:r>
              <a:rPr lang="ru-RU" sz="800" dirty="0" smtClean="0"/>
              <a:t>)</a:t>
            </a:r>
            <a:endParaRPr lang="ru-RU" sz="8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1011184"/>
            <a:ext cx="7416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Товарооборот </a:t>
            </a:r>
            <a:r>
              <a:rPr lang="ru-RU" sz="1400" b="1" dirty="0" err="1" smtClean="0"/>
              <a:t>Жамбылской</a:t>
            </a:r>
            <a:r>
              <a:rPr lang="ru-RU" sz="1400" b="1" dirty="0" smtClean="0"/>
              <a:t> обл. (</a:t>
            </a:r>
            <a:r>
              <a:rPr lang="en-US" sz="1400" b="1" dirty="0" smtClean="0"/>
              <a:t> </a:t>
            </a:r>
            <a:r>
              <a:rPr lang="ru-RU" sz="1400" b="1" dirty="0" smtClean="0"/>
              <a:t>в млн. долларов США)</a:t>
            </a:r>
            <a:endParaRPr lang="ru-RU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55576" y="4011910"/>
            <a:ext cx="77768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72000" tIns="0" rIns="72000" bIns="0" rtlCol="0" anchor="ctr" anchorCtr="0">
            <a:noAutofit/>
          </a:bodyPr>
          <a:lstStyle/>
          <a:p>
            <a:r>
              <a:rPr lang="ru-RU" sz="1000" b="1" dirty="0"/>
              <a:t>Товарооборот </a:t>
            </a:r>
            <a:r>
              <a:rPr lang="ru-RU" sz="1000" b="1" dirty="0" err="1"/>
              <a:t>Жамбылской</a:t>
            </a:r>
            <a:r>
              <a:rPr lang="ru-RU" sz="1000" b="1" dirty="0"/>
              <a:t> области по </a:t>
            </a:r>
            <a:r>
              <a:rPr lang="ru-RU" sz="1000" b="1" dirty="0" smtClean="0"/>
              <a:t>итогам </a:t>
            </a:r>
            <a:r>
              <a:rPr lang="ru-RU" sz="1000" b="1" dirty="0"/>
              <a:t>2019 года составил $380,4 млн. долл.:</a:t>
            </a:r>
            <a:endParaRPr lang="ru-RU" sz="1000" b="1" dirty="0" smtClean="0"/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800" i="1" dirty="0" smtClean="0"/>
              <a:t>В сравнении с 2018 годом товарооборот увеличился </a:t>
            </a:r>
            <a:r>
              <a:rPr lang="ru-RU" sz="800" i="1" dirty="0"/>
              <a:t>на </a:t>
            </a:r>
            <a:r>
              <a:rPr lang="ru-RU" sz="800" i="1" dirty="0" smtClean="0"/>
              <a:t>1,2%</a:t>
            </a:r>
            <a:endParaRPr lang="ru-RU" sz="800" i="1" dirty="0"/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800" i="1" dirty="0"/>
              <a:t>Доля </a:t>
            </a:r>
            <a:r>
              <a:rPr lang="ru-RU" sz="800" i="1" dirty="0" smtClean="0"/>
              <a:t>импорта по итогам 2019 года увеличилась </a:t>
            </a:r>
            <a:r>
              <a:rPr lang="ru-RU" sz="800" i="1" dirty="0"/>
              <a:t>на </a:t>
            </a:r>
            <a:r>
              <a:rPr lang="ru-RU" sz="800" i="1" dirty="0" smtClean="0"/>
              <a:t>9,7 </a:t>
            </a:r>
            <a:r>
              <a:rPr lang="ru-RU" sz="800" i="1" dirty="0" err="1" smtClean="0"/>
              <a:t>п.п</a:t>
            </a:r>
            <a:r>
              <a:rPr lang="ru-RU" sz="800" i="1" dirty="0" smtClean="0"/>
              <a:t>. </a:t>
            </a:r>
            <a:r>
              <a:rPr lang="ru-RU" sz="800" i="1" dirty="0"/>
              <a:t>и составила 57,7</a:t>
            </a:r>
            <a:r>
              <a:rPr lang="ru-RU" sz="800" i="1" dirty="0" smtClean="0"/>
              <a:t>%</a:t>
            </a:r>
            <a:endParaRPr lang="ru-RU" sz="800" i="1" dirty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9935286"/>
              </p:ext>
            </p:extLst>
          </p:nvPr>
        </p:nvGraphicFramePr>
        <p:xfrm>
          <a:off x="1043608" y="1275605"/>
          <a:ext cx="6408712" cy="2715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7953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7499176" cy="742950"/>
          </a:xfrm>
        </p:spPr>
        <p:txBody>
          <a:bodyPr>
            <a:noAutofit/>
          </a:bodyPr>
          <a:lstStyle/>
          <a:p>
            <a:r>
              <a:rPr lang="ru-RU" sz="2000" b="1" dirty="0"/>
              <a:t>2</a:t>
            </a:r>
            <a:r>
              <a:rPr lang="ru-RU" sz="2000" b="1" dirty="0" smtClean="0"/>
              <a:t>. Структура внешней торговли </a:t>
            </a:r>
            <a:r>
              <a:rPr lang="ru-RU" sz="2000" b="1" dirty="0" err="1"/>
              <a:t>Жамбылской</a:t>
            </a:r>
            <a:r>
              <a:rPr lang="ru-RU" sz="2000" b="1" dirty="0"/>
              <a:t> области за </a:t>
            </a:r>
            <a:r>
              <a:rPr lang="ru-RU" sz="2000" b="1" dirty="0" smtClean="0"/>
              <a:t>2019 год </a:t>
            </a:r>
            <a:endParaRPr lang="ru-RU" sz="2000" b="1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18</a:t>
            </a:fld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39552" y="4803998"/>
            <a:ext cx="6912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Источник: Комитет государственных доходов МФ РК (</a:t>
            </a:r>
            <a:r>
              <a:rPr lang="en-US" sz="800" dirty="0">
                <a:hlinkClick r:id="rId4"/>
              </a:rPr>
              <a:t>http://</a:t>
            </a:r>
            <a:r>
              <a:rPr lang="en-US" sz="800" dirty="0" smtClean="0">
                <a:hlinkClick r:id="rId4"/>
              </a:rPr>
              <a:t>kgd.gov.kz/ru/exp_trade_files</a:t>
            </a:r>
            <a:r>
              <a:rPr lang="ru-RU" sz="800" dirty="0" smtClean="0"/>
              <a:t>)</a:t>
            </a:r>
            <a:endParaRPr lang="ru-RU" sz="800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1121946"/>
            <a:ext cx="4104456" cy="26019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t"/>
          <a:lstStyle/>
          <a:p>
            <a:pPr marL="90488" indent="-90488">
              <a:buFont typeface="Arial" pitchFamily="34" charset="0"/>
              <a:buChar char="•"/>
            </a:pPr>
            <a:r>
              <a:rPr lang="ru-RU" sz="1050" dirty="0" smtClean="0">
                <a:solidFill>
                  <a:srgbClr val="C00000"/>
                </a:solidFill>
              </a:rPr>
              <a:t>Сахар </a:t>
            </a:r>
            <a:r>
              <a:rPr lang="ru-RU" sz="1050" dirty="0">
                <a:solidFill>
                  <a:srgbClr val="C00000"/>
                </a:solidFill>
              </a:rPr>
              <a:t>тростниковый или свекловичный и химически чистая сахароза, в твердом состоянии– 26,8</a:t>
            </a:r>
            <a:r>
              <a:rPr lang="ru-RU" sz="1050" dirty="0" smtClean="0">
                <a:solidFill>
                  <a:srgbClr val="C00000"/>
                </a:solidFill>
              </a:rPr>
              <a:t>%</a:t>
            </a:r>
            <a:r>
              <a:rPr lang="en-US" sz="1050" dirty="0" smtClean="0">
                <a:solidFill>
                  <a:srgbClr val="C00000"/>
                </a:solidFill>
              </a:rPr>
              <a:t> (</a:t>
            </a:r>
            <a:r>
              <a:rPr lang="ru-RU" sz="1050" dirty="0" smtClean="0">
                <a:solidFill>
                  <a:srgbClr val="C00000"/>
                </a:solidFill>
              </a:rPr>
              <a:t>Бразилия</a:t>
            </a:r>
            <a:r>
              <a:rPr lang="en-US" sz="1050" dirty="0" smtClean="0">
                <a:solidFill>
                  <a:srgbClr val="C00000"/>
                </a:solidFill>
              </a:rPr>
              <a:t>)</a:t>
            </a:r>
            <a:endParaRPr lang="ru-RU" sz="1050" dirty="0">
              <a:solidFill>
                <a:srgbClr val="C00000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050" dirty="0" err="1">
                <a:solidFill>
                  <a:schemeClr val="tx1"/>
                </a:solidFill>
              </a:rPr>
              <a:t>Электрогенераторные</a:t>
            </a:r>
            <a:r>
              <a:rPr lang="ru-RU" sz="1050" dirty="0">
                <a:solidFill>
                  <a:schemeClr val="tx1"/>
                </a:solidFill>
              </a:rPr>
              <a:t> установки и вращающиеся электрические преобразователи – 18,3</a:t>
            </a:r>
            <a:r>
              <a:rPr lang="ru-RU" sz="1050" dirty="0" smtClean="0">
                <a:solidFill>
                  <a:schemeClr val="tx1"/>
                </a:solidFill>
              </a:rPr>
              <a:t>% (Китай, Австрия)</a:t>
            </a:r>
            <a:endParaRPr lang="ru-RU" sz="1050" dirty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050" dirty="0">
                <a:solidFill>
                  <a:schemeClr val="tx1"/>
                </a:solidFill>
              </a:rPr>
              <a:t>Вычислительные машины и их блоки– 6,1% </a:t>
            </a:r>
            <a:r>
              <a:rPr lang="ru-RU" sz="1050" dirty="0" smtClean="0">
                <a:solidFill>
                  <a:schemeClr val="tx1"/>
                </a:solidFill>
              </a:rPr>
              <a:t> (Китай)</a:t>
            </a:r>
            <a:endParaRPr lang="ru-RU" sz="1050" dirty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050" dirty="0">
                <a:solidFill>
                  <a:srgbClr val="C00000"/>
                </a:solidFill>
              </a:rPr>
              <a:t>Мясо и пищевые субпродукты домашней птицы – 3,6</a:t>
            </a:r>
            <a:r>
              <a:rPr lang="ru-RU" sz="1050" dirty="0" smtClean="0">
                <a:solidFill>
                  <a:srgbClr val="C00000"/>
                </a:solidFill>
              </a:rPr>
              <a:t>% (США)</a:t>
            </a:r>
            <a:endParaRPr lang="ru-RU" sz="1050" dirty="0">
              <a:solidFill>
                <a:srgbClr val="C00000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050" dirty="0">
                <a:solidFill>
                  <a:schemeClr val="tx1"/>
                </a:solidFill>
              </a:rPr>
              <a:t>Трехколесные велосипеды, самокаты, педальные автомобили и аналогичные игрушки на колесах – 3,3</a:t>
            </a:r>
            <a:r>
              <a:rPr lang="ru-RU" sz="1050" dirty="0" smtClean="0">
                <a:solidFill>
                  <a:schemeClr val="tx1"/>
                </a:solidFill>
              </a:rPr>
              <a:t>% (Китай)</a:t>
            </a:r>
            <a:endParaRPr lang="ru-RU" sz="1050" dirty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050" dirty="0">
                <a:solidFill>
                  <a:srgbClr val="C00000"/>
                </a:solidFill>
              </a:rPr>
              <a:t>Гидроксид натрия (сода каустическая) – 2,4</a:t>
            </a:r>
            <a:r>
              <a:rPr lang="ru-RU" sz="1050" dirty="0" smtClean="0">
                <a:solidFill>
                  <a:srgbClr val="C00000"/>
                </a:solidFill>
              </a:rPr>
              <a:t>% (Китай)</a:t>
            </a:r>
            <a:endParaRPr lang="ru-RU" sz="1050" dirty="0">
              <a:solidFill>
                <a:srgbClr val="C00000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050" dirty="0">
                <a:solidFill>
                  <a:schemeClr val="tx1"/>
                </a:solidFill>
              </a:rPr>
              <a:t>Соединения органо-неорганические – 1,9</a:t>
            </a:r>
            <a:r>
              <a:rPr lang="ru-RU" sz="1050" dirty="0" smtClean="0">
                <a:solidFill>
                  <a:schemeClr val="tx1"/>
                </a:solidFill>
              </a:rPr>
              <a:t>% (Китай)</a:t>
            </a:r>
            <a:endParaRPr lang="ru-RU" sz="1050" dirty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050" dirty="0">
                <a:solidFill>
                  <a:srgbClr val="C00000"/>
                </a:solidFill>
              </a:rPr>
              <a:t>Лук репчатый, лук шалот, чеснок, лук-порей – 1,5</a:t>
            </a:r>
            <a:r>
              <a:rPr lang="ru-RU" sz="1050" dirty="0" smtClean="0">
                <a:solidFill>
                  <a:srgbClr val="C00000"/>
                </a:solidFill>
              </a:rPr>
              <a:t>% (Таджикистан)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050" dirty="0" smtClean="0">
                <a:solidFill>
                  <a:srgbClr val="C00000"/>
                </a:solidFill>
              </a:rPr>
              <a:t>Сыры и творог – 1,3% (Литва)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050" dirty="0" smtClean="0">
                <a:solidFill>
                  <a:srgbClr val="C00000"/>
                </a:solidFill>
              </a:rPr>
              <a:t>Яйца птиц – 1,0% (</a:t>
            </a:r>
            <a:r>
              <a:rPr lang="ru-RU" sz="1050" dirty="0">
                <a:solidFill>
                  <a:srgbClr val="C00000"/>
                </a:solidFill>
              </a:rPr>
              <a:t>Т</a:t>
            </a:r>
            <a:r>
              <a:rPr lang="ru-RU" sz="1050" dirty="0" smtClean="0">
                <a:solidFill>
                  <a:srgbClr val="C00000"/>
                </a:solidFill>
              </a:rPr>
              <a:t>урция)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050" dirty="0" smtClean="0">
                <a:solidFill>
                  <a:srgbClr val="C00000"/>
                </a:solidFill>
              </a:rPr>
              <a:t>КРС живой – 0,4% (Германия, Чехия, Австрия)	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906502"/>
            <a:ext cx="4104456" cy="215444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Импорт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 – $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1 61,0 млн.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д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олл.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44008" y="1131590"/>
            <a:ext cx="4104456" cy="2592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t"/>
          <a:lstStyle/>
          <a:p>
            <a:pPr marL="90488" indent="-90488">
              <a:buFont typeface="Arial" pitchFamily="34" charset="0"/>
              <a:buChar char="•"/>
            </a:pPr>
            <a:r>
              <a:rPr lang="ru-RU" sz="1050" dirty="0" smtClean="0">
                <a:solidFill>
                  <a:schemeClr val="tx1"/>
                </a:solidFill>
              </a:rPr>
              <a:t>Элементы </a:t>
            </a:r>
            <a:r>
              <a:rPr lang="ru-RU" sz="1050" dirty="0">
                <a:solidFill>
                  <a:schemeClr val="tx1"/>
                </a:solidFill>
              </a:rPr>
              <a:t>химические радиоактивные и изотопы радиоактивные – </a:t>
            </a:r>
            <a:r>
              <a:rPr lang="ru-RU" sz="1050" dirty="0" smtClean="0">
                <a:solidFill>
                  <a:schemeClr val="tx1"/>
                </a:solidFill>
              </a:rPr>
              <a:t>74,</a:t>
            </a:r>
            <a:r>
              <a:rPr lang="en-US" sz="1050" dirty="0" smtClean="0">
                <a:solidFill>
                  <a:schemeClr val="tx1"/>
                </a:solidFill>
              </a:rPr>
              <a:t>8</a:t>
            </a:r>
            <a:r>
              <a:rPr lang="ru-RU" sz="1050" dirty="0" smtClean="0">
                <a:solidFill>
                  <a:schemeClr val="tx1"/>
                </a:solidFill>
              </a:rPr>
              <a:t>%</a:t>
            </a:r>
            <a:endParaRPr lang="ru-RU" sz="1050" dirty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050" dirty="0">
                <a:solidFill>
                  <a:schemeClr val="tx1"/>
                </a:solidFill>
              </a:rPr>
              <a:t>Портландцемент, цемент глиноземистый, цемент шлаковый, цемент </a:t>
            </a:r>
            <a:r>
              <a:rPr lang="ru-RU" sz="1050" dirty="0" err="1">
                <a:solidFill>
                  <a:schemeClr val="tx1"/>
                </a:solidFill>
              </a:rPr>
              <a:t>суперсульфатный</a:t>
            </a:r>
            <a:r>
              <a:rPr lang="ru-RU" sz="1050" dirty="0">
                <a:solidFill>
                  <a:schemeClr val="tx1"/>
                </a:solidFill>
              </a:rPr>
              <a:t>– 4,7% 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050" dirty="0">
                <a:solidFill>
                  <a:srgbClr val="C00000"/>
                </a:solidFill>
              </a:rPr>
              <a:t>Цианиды, цианид оксиды, цианиды комплексные – 3,5%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050" dirty="0">
                <a:solidFill>
                  <a:srgbClr val="C00000"/>
                </a:solidFill>
              </a:rPr>
              <a:t>Баранина или козлятина свежая – 1,8%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050" dirty="0">
                <a:solidFill>
                  <a:schemeClr val="tx1"/>
                </a:solidFill>
              </a:rPr>
              <a:t>Ферросплавы – 1,6%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050" dirty="0">
                <a:solidFill>
                  <a:schemeClr val="tx1"/>
                </a:solidFill>
              </a:rPr>
              <a:t>Нефть и нефтепродукты – 1,6%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050" dirty="0">
                <a:solidFill>
                  <a:srgbClr val="C00000"/>
                </a:solidFill>
              </a:rPr>
              <a:t>Лук репчатый, лук шалот, чеснок, лук-порей – 1,5%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050" dirty="0">
                <a:solidFill>
                  <a:schemeClr val="tx1"/>
                </a:solidFill>
              </a:rPr>
              <a:t>Лесоматериалы – 1,5%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050" dirty="0">
                <a:solidFill>
                  <a:schemeClr val="tx1"/>
                </a:solidFill>
              </a:rPr>
              <a:t>Водород, газы инертные – 1,0</a:t>
            </a:r>
            <a:r>
              <a:rPr lang="ru-RU" sz="1050" dirty="0" smtClean="0">
                <a:solidFill>
                  <a:schemeClr val="tx1"/>
                </a:solidFill>
              </a:rPr>
              <a:t>%</a:t>
            </a:r>
            <a:endParaRPr lang="en-US" sz="1050" dirty="0" smtClean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050" dirty="0" err="1" smtClean="0">
                <a:solidFill>
                  <a:srgbClr val="C00000"/>
                </a:solidFill>
              </a:rPr>
              <a:t>Фосфинаты</a:t>
            </a:r>
            <a:r>
              <a:rPr lang="ru-RU" sz="1050" dirty="0" smtClean="0">
                <a:solidFill>
                  <a:srgbClr val="C00000"/>
                </a:solidFill>
              </a:rPr>
              <a:t> (</a:t>
            </a:r>
            <a:r>
              <a:rPr lang="ru-RU" sz="1050" dirty="0" err="1" smtClean="0">
                <a:solidFill>
                  <a:srgbClr val="C00000"/>
                </a:solidFill>
              </a:rPr>
              <a:t>гипофосфиты</a:t>
            </a:r>
            <a:r>
              <a:rPr lang="ru-RU" sz="1050" dirty="0" smtClean="0">
                <a:solidFill>
                  <a:srgbClr val="C00000"/>
                </a:solidFill>
              </a:rPr>
              <a:t>), </a:t>
            </a:r>
            <a:r>
              <a:rPr lang="ru-RU" sz="1050" dirty="0" err="1" smtClean="0">
                <a:solidFill>
                  <a:srgbClr val="C00000"/>
                </a:solidFill>
              </a:rPr>
              <a:t>фосфонаты</a:t>
            </a:r>
            <a:r>
              <a:rPr lang="ru-RU" sz="1050" dirty="0" smtClean="0">
                <a:solidFill>
                  <a:srgbClr val="C00000"/>
                </a:solidFill>
              </a:rPr>
              <a:t> (фосфиты) и фосфаты</a:t>
            </a:r>
            <a:r>
              <a:rPr lang="en-US" sz="1050" dirty="0" smtClean="0">
                <a:solidFill>
                  <a:srgbClr val="C00000"/>
                </a:solidFill>
              </a:rPr>
              <a:t> – 1,0%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44008" y="916146"/>
            <a:ext cx="4104456" cy="215444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Экспорт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 – $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219,4 млн.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олл.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3550" y="4083918"/>
            <a:ext cx="4116442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rIns="72000" rtlCol="0" anchor="t"/>
          <a:lstStyle/>
          <a:p>
            <a:r>
              <a:rPr lang="ru-RU" sz="1000" dirty="0"/>
              <a:t>В структуре импорта мы видим что </a:t>
            </a:r>
            <a:r>
              <a:rPr lang="ru-RU" sz="1000" dirty="0" smtClean="0"/>
              <a:t>37% </a:t>
            </a:r>
            <a:r>
              <a:rPr lang="ru-RU" sz="1000" dirty="0"/>
              <a:t>позиций </a:t>
            </a:r>
            <a:r>
              <a:rPr lang="ru-RU" sz="1000" dirty="0" smtClean="0"/>
              <a:t>(59,6 </a:t>
            </a:r>
            <a:r>
              <a:rPr lang="ru-RU" sz="1000" dirty="0"/>
              <a:t>млн. долларов США (выделено серым </a:t>
            </a:r>
            <a:r>
              <a:rPr lang="ru-RU" sz="1000" dirty="0" smtClean="0"/>
              <a:t>цветом) </a:t>
            </a:r>
            <a:r>
              <a:rPr lang="ru-RU" sz="1000" dirty="0"/>
              <a:t>потенциально могут быть замещены местными производителями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644008" y="4083918"/>
            <a:ext cx="4104456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rIns="72000" rtlCol="0" anchor="t"/>
          <a:lstStyle/>
          <a:p>
            <a:r>
              <a:rPr lang="ru-RU" sz="1000" dirty="0">
                <a:solidFill>
                  <a:schemeClr val="tx1"/>
                </a:solidFill>
              </a:rPr>
              <a:t>В структуре экспорта присутствуют перспективные позиции для дальнейшего роста, продукция сельского хозяйства и сферы </a:t>
            </a:r>
            <a:r>
              <a:rPr lang="ru-RU" sz="1000" dirty="0" smtClean="0">
                <a:solidFill>
                  <a:schemeClr val="tx1"/>
                </a:solidFill>
              </a:rPr>
              <a:t>промышленности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13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2</a:t>
            </a:r>
            <a:r>
              <a:rPr lang="ru-RU" sz="2000" b="1" dirty="0" smtClean="0"/>
              <a:t>. Структура внешней торговли </a:t>
            </a:r>
            <a:r>
              <a:rPr lang="ru-RU" sz="2000" b="1" dirty="0" err="1" smtClean="0"/>
              <a:t>Алматинской</a:t>
            </a:r>
            <a:r>
              <a:rPr lang="ru-RU" sz="2000" b="1" dirty="0" smtClean="0"/>
              <a:t> обл. за 2019 год </a:t>
            </a:r>
            <a:endParaRPr lang="ru-RU" sz="2000" b="1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19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1121946"/>
            <a:ext cx="8352928" cy="29619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t"/>
          <a:lstStyle/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*Прочие продукты и услуги– 15,1% (Китай)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Велосипеды двухколесные, трехколесные – 5,3% (Китай)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Обувь и детали для обуви – 5,9% (Китай)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Белье постельное и матрацы – 2% (Китай, Турция и другие</a:t>
            </a:r>
            <a:r>
              <a:rPr lang="ru-RU" sz="1100" dirty="0" smtClean="0">
                <a:solidFill>
                  <a:schemeClr val="tx1"/>
                </a:solidFill>
              </a:rPr>
              <a:t>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Фрукты и сухофрукты – 1,6% (Китай, Узбекистан и другие</a:t>
            </a:r>
            <a:r>
              <a:rPr lang="ru-RU" sz="1100" dirty="0" smtClean="0">
                <a:solidFill>
                  <a:schemeClr val="tx1"/>
                </a:solidFill>
              </a:rPr>
              <a:t>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Прокат плоский из железа – 1,3% </a:t>
            </a:r>
            <a:r>
              <a:rPr lang="ru-RU" sz="1100" dirty="0">
                <a:solidFill>
                  <a:schemeClr val="tx1"/>
                </a:solidFill>
              </a:rPr>
              <a:t>(</a:t>
            </a:r>
            <a:r>
              <a:rPr lang="ru-RU" sz="1100" dirty="0" smtClean="0">
                <a:solidFill>
                  <a:schemeClr val="tx1"/>
                </a:solidFill>
              </a:rPr>
              <a:t>Китай и </a:t>
            </a:r>
            <a:r>
              <a:rPr lang="ru-RU" sz="1100" dirty="0">
                <a:solidFill>
                  <a:schemeClr val="tx1"/>
                </a:solidFill>
              </a:rPr>
              <a:t>другие)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Колготы, чулки, гольфы, носки – 1,1% (Китай, Турция и другие)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Мешки и пакеты упаковочные </a:t>
            </a:r>
            <a:r>
              <a:rPr lang="ru-RU" sz="1100" dirty="0">
                <a:solidFill>
                  <a:srgbClr val="C00000"/>
                </a:solidFill>
              </a:rPr>
              <a:t>– 1,1% (Китай, Турция и другие</a:t>
            </a:r>
            <a:r>
              <a:rPr lang="ru-RU" sz="1100" dirty="0" smtClean="0">
                <a:solidFill>
                  <a:srgbClr val="C00000"/>
                </a:solidFill>
              </a:rPr>
              <a:t>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Посуда столовая и кухонная, приборы столовые и кухонные принадлежности - </a:t>
            </a:r>
            <a:r>
              <a:rPr lang="ru-RU" sz="1100" dirty="0">
                <a:solidFill>
                  <a:schemeClr val="tx1"/>
                </a:solidFill>
              </a:rPr>
              <a:t>1,3% (Китай и другие</a:t>
            </a:r>
            <a:r>
              <a:rPr lang="ru-RU" sz="1100" dirty="0" smtClean="0">
                <a:solidFill>
                  <a:schemeClr val="tx1"/>
                </a:solidFill>
              </a:rPr>
              <a:t>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Кровь человеческая, кровь животных – 1,1% (Франция, Грузия и другие)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Аппараты телефонные – 1,0% (</a:t>
            </a:r>
            <a:r>
              <a:rPr lang="ru-RU" sz="1100" dirty="0">
                <a:solidFill>
                  <a:schemeClr val="tx1"/>
                </a:solidFill>
              </a:rPr>
              <a:t>Китай</a:t>
            </a:r>
            <a:r>
              <a:rPr lang="ru-RU" sz="1100" dirty="0" smtClean="0">
                <a:solidFill>
                  <a:schemeClr val="tx1"/>
                </a:solidFill>
              </a:rPr>
              <a:t>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Машины, оборудование, транспортные средства, приборы и аппараты (тракторы, бульдозеры, техника для сельского хозяйства, насосы) – </a:t>
            </a:r>
            <a:r>
              <a:rPr lang="ru-RU" sz="1100" dirty="0" smtClean="0">
                <a:solidFill>
                  <a:schemeClr val="tx1"/>
                </a:solidFill>
              </a:rPr>
              <a:t>1,0% </a:t>
            </a:r>
            <a:r>
              <a:rPr lang="ru-RU" sz="1100" dirty="0">
                <a:solidFill>
                  <a:schemeClr val="tx1"/>
                </a:solidFill>
              </a:rPr>
              <a:t>(Китай, Германия, Франция, Австрия, </a:t>
            </a:r>
            <a:r>
              <a:rPr lang="ru-RU" sz="1100" dirty="0" smtClean="0">
                <a:solidFill>
                  <a:schemeClr val="tx1"/>
                </a:solidFill>
              </a:rPr>
              <a:t>Турция </a:t>
            </a:r>
            <a:r>
              <a:rPr lang="ru-RU" sz="1100" dirty="0">
                <a:solidFill>
                  <a:schemeClr val="tx1"/>
                </a:solidFill>
              </a:rPr>
              <a:t>и </a:t>
            </a:r>
            <a:r>
              <a:rPr lang="ru-RU" sz="1100" dirty="0" err="1" smtClean="0">
                <a:solidFill>
                  <a:schemeClr val="tx1"/>
                </a:solidFill>
              </a:rPr>
              <a:t>др</a:t>
            </a:r>
            <a:r>
              <a:rPr lang="ru-RU" sz="1100" dirty="0" smtClean="0">
                <a:solidFill>
                  <a:schemeClr val="tx1"/>
                </a:solidFill>
              </a:rPr>
              <a:t>)</a:t>
            </a:r>
            <a:endParaRPr lang="ru-RU" sz="1100" dirty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КРС живой – 0,7% (США, Австралия, Нидерланды)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Ткани хлопчатобумажные – 0,8% </a:t>
            </a:r>
            <a:r>
              <a:rPr lang="ru-RU" sz="1100" dirty="0">
                <a:solidFill>
                  <a:schemeClr val="tx1"/>
                </a:solidFill>
              </a:rPr>
              <a:t>(Китай, Узбекистан и другие</a:t>
            </a:r>
            <a:r>
              <a:rPr lang="ru-RU" sz="1100" dirty="0" smtClean="0">
                <a:solidFill>
                  <a:schemeClr val="tx1"/>
                </a:solidFill>
              </a:rPr>
              <a:t>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Мясо и пищевые субпродукты птицы – </a:t>
            </a:r>
            <a:r>
              <a:rPr lang="ru-RU" sz="1100" dirty="0" smtClean="0">
                <a:solidFill>
                  <a:schemeClr val="tx1"/>
                </a:solidFill>
              </a:rPr>
              <a:t>0,5% </a:t>
            </a:r>
            <a:r>
              <a:rPr lang="ru-RU" sz="1100" dirty="0">
                <a:solidFill>
                  <a:schemeClr val="tx1"/>
                </a:solidFill>
              </a:rPr>
              <a:t>(</a:t>
            </a:r>
            <a:r>
              <a:rPr lang="ru-RU" sz="1100" dirty="0" smtClean="0">
                <a:solidFill>
                  <a:schemeClr val="tx1"/>
                </a:solidFill>
              </a:rPr>
              <a:t>США и другие)</a:t>
            </a:r>
            <a:endParaRPr lang="ru-RU" sz="1100" dirty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Лекарственные средства – 0,4% (Франция, Турция, Индия и другие</a:t>
            </a:r>
            <a:r>
              <a:rPr lang="ru-RU" sz="1100" dirty="0" smtClean="0">
                <a:solidFill>
                  <a:schemeClr val="tx1"/>
                </a:solidFill>
              </a:rPr>
              <a:t>)</a:t>
            </a:r>
          </a:p>
          <a:p>
            <a:pPr marL="90488" indent="-90488">
              <a:buFont typeface="Arial" pitchFamily="34" charset="0"/>
              <a:buChar char="•"/>
            </a:pPr>
            <a:endParaRPr lang="ru-RU" sz="1100" dirty="0" smtClean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endParaRPr lang="ru-RU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906502"/>
            <a:ext cx="8352928" cy="215444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Импорт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 – $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2 387,5 млн.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д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олл.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5536" y="4155926"/>
            <a:ext cx="8377320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rIns="72000" rtlCol="0" anchor="t"/>
          <a:lstStyle/>
          <a:p>
            <a:r>
              <a:rPr lang="ru-RU" sz="1200" dirty="0"/>
              <a:t>В структуре импорта </a:t>
            </a:r>
            <a:r>
              <a:rPr lang="ru-RU" sz="1200" dirty="0" smtClean="0"/>
              <a:t>позиции </a:t>
            </a:r>
            <a:r>
              <a:rPr lang="ru-RU" sz="1200" dirty="0"/>
              <a:t>для </a:t>
            </a:r>
            <a:r>
              <a:rPr lang="ru-RU" sz="1200" dirty="0" smtClean="0"/>
              <a:t>потенциального замещения </a:t>
            </a:r>
            <a:r>
              <a:rPr lang="ru-RU" sz="1200" dirty="0"/>
              <a:t>товарами из </a:t>
            </a:r>
            <a:r>
              <a:rPr lang="ru-RU" sz="1200" dirty="0" err="1" smtClean="0"/>
              <a:t>Жамбылской</a:t>
            </a:r>
            <a:r>
              <a:rPr lang="ru-RU" sz="1200" dirty="0" smtClean="0"/>
              <a:t> области: </a:t>
            </a:r>
            <a:r>
              <a:rPr lang="ru-RU" sz="1200" dirty="0"/>
              <a:t>порядка </a:t>
            </a:r>
            <a:r>
              <a:rPr lang="ru-RU" sz="1200" dirty="0" smtClean="0"/>
              <a:t>52,5 </a:t>
            </a:r>
            <a:r>
              <a:rPr lang="ru-RU" sz="1200" dirty="0"/>
              <a:t>млн. долларов </a:t>
            </a:r>
            <a:r>
              <a:rPr lang="ru-RU" sz="1200" dirty="0" smtClean="0"/>
              <a:t>США</a:t>
            </a:r>
          </a:p>
          <a:p>
            <a:endParaRPr lang="ru-RU" sz="7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39552" y="4803998"/>
            <a:ext cx="691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/>
              <a:t>Источник: Комитет государственных доходов МФ РК (</a:t>
            </a:r>
            <a:r>
              <a:rPr lang="en-US" sz="800" dirty="0">
                <a:hlinkClick r:id="rId4"/>
              </a:rPr>
              <a:t>http://kgd.gov.kz/ru/exp_trade_files</a:t>
            </a:r>
            <a:r>
              <a:rPr lang="ru-RU" sz="800" dirty="0" smtClean="0"/>
              <a:t>)</a:t>
            </a:r>
          </a:p>
          <a:p>
            <a:r>
              <a:rPr lang="ru-RU" sz="800" i="1" dirty="0" smtClean="0"/>
              <a:t>* - на сайте </a:t>
            </a:r>
            <a:r>
              <a:rPr lang="ru-RU" sz="800" i="1" dirty="0"/>
              <a:t>Комитет государственных доходов МФ РК </a:t>
            </a:r>
            <a:r>
              <a:rPr lang="ru-RU" sz="800" i="1" dirty="0" smtClean="0"/>
              <a:t>отсутствуют данные по ОКЭД</a:t>
            </a:r>
            <a:endParaRPr lang="ru-RU" sz="800" i="1" dirty="0"/>
          </a:p>
        </p:txBody>
      </p:sp>
    </p:spTree>
    <p:extLst>
      <p:ext uri="{BB962C8B-B14F-4D97-AF65-F5344CB8AC3E}">
        <p14:creationId xmlns:p14="http://schemas.microsoft.com/office/powerpoint/2010/main" val="426778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Содержание</a:t>
            </a:r>
            <a:endParaRPr lang="ru-RU" sz="2000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1347614"/>
            <a:ext cx="8229600" cy="2664296"/>
          </a:xfrm>
        </p:spPr>
        <p:txBody>
          <a:bodyPr anchor="ctr" anchorCtr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Результаты программ Фонда </a:t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 err="1" smtClean="0"/>
              <a:t>Жамбылской</a:t>
            </a:r>
            <a:r>
              <a:rPr lang="ru-RU" sz="2400" dirty="0" smtClean="0"/>
              <a:t> области</a:t>
            </a:r>
          </a:p>
          <a:p>
            <a:pPr marL="457200" indent="-457200">
              <a:buFont typeface="+mj-lt"/>
              <a:buAutoNum type="arabicPeriod"/>
            </a:pPr>
            <a:endParaRPr lang="ru-RU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Текущая ситуация</a:t>
            </a:r>
          </a:p>
          <a:p>
            <a:pPr marL="457200" indent="-457200">
              <a:buFont typeface="+mj-lt"/>
              <a:buAutoNum type="arabicPeriod"/>
            </a:pPr>
            <a:endParaRPr lang="ru-RU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Перспективы развития</a:t>
            </a:r>
          </a:p>
          <a:p>
            <a:pPr marL="457200" indent="-457200">
              <a:buFont typeface="+mj-lt"/>
              <a:buAutoNum type="arabicPeriod"/>
            </a:pPr>
            <a:endParaRPr lang="ru-RU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Участие Фонда в развитии экономики региона</a:t>
            </a:r>
            <a:endParaRPr lang="ru-RU" sz="2400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8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2</a:t>
            </a:r>
            <a:r>
              <a:rPr lang="ru-RU" sz="2000" b="1" dirty="0" smtClean="0"/>
              <a:t>. Структура внешней торговли Карагандинской обл. за 2019 год </a:t>
            </a:r>
            <a:endParaRPr lang="ru-RU" sz="2000" b="1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20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1121946"/>
            <a:ext cx="8352928" cy="28899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t"/>
          <a:lstStyle/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Машины, оборудование, транспортные средства, приборы и аппараты (тракторы, бульдозеры, техника для сельского хозяйства, насосы) – </a:t>
            </a:r>
            <a:r>
              <a:rPr lang="ru-RU" sz="1100" dirty="0" smtClean="0">
                <a:solidFill>
                  <a:schemeClr val="tx1"/>
                </a:solidFill>
              </a:rPr>
              <a:t>10,4% (</a:t>
            </a:r>
            <a:r>
              <a:rPr lang="ru-RU" sz="1100" dirty="0">
                <a:solidFill>
                  <a:schemeClr val="tx1"/>
                </a:solidFill>
              </a:rPr>
              <a:t>Финляндия</a:t>
            </a:r>
            <a:r>
              <a:rPr lang="ru-RU" sz="1100" dirty="0" smtClean="0">
                <a:solidFill>
                  <a:schemeClr val="tx1"/>
                </a:solidFill>
              </a:rPr>
              <a:t>, Германия</a:t>
            </a:r>
            <a:r>
              <a:rPr lang="ru-RU" sz="1100" dirty="0">
                <a:solidFill>
                  <a:schemeClr val="tx1"/>
                </a:solidFill>
              </a:rPr>
              <a:t>, </a:t>
            </a:r>
            <a:r>
              <a:rPr lang="ru-RU" sz="1100" dirty="0" smtClean="0">
                <a:solidFill>
                  <a:schemeClr val="tx1"/>
                </a:solidFill>
              </a:rPr>
              <a:t>Нидерланды, Таиланд, Китай, Швеция </a:t>
            </a:r>
            <a:r>
              <a:rPr lang="ru-RU" sz="1100" dirty="0">
                <a:solidFill>
                  <a:schemeClr val="tx1"/>
                </a:solidFill>
              </a:rPr>
              <a:t>и др. страны</a:t>
            </a:r>
            <a:r>
              <a:rPr lang="ru-RU" sz="1100" dirty="0" smtClean="0">
                <a:solidFill>
                  <a:schemeClr val="tx1"/>
                </a:solidFill>
              </a:rPr>
              <a:t>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Моторные транспортные средства для перевозки грузов, автомобили-самосвалы– 4,6% (Германия, Китай, Япония, </a:t>
            </a:r>
            <a:r>
              <a:rPr lang="ru-RU" sz="1100" dirty="0" err="1">
                <a:solidFill>
                  <a:schemeClr val="tx1"/>
                </a:solidFill>
              </a:rPr>
              <a:t>Юж</a:t>
            </a:r>
            <a:r>
              <a:rPr lang="ru-RU" sz="1100" dirty="0">
                <a:solidFill>
                  <a:schemeClr val="tx1"/>
                </a:solidFill>
              </a:rPr>
              <a:t>. Корея, США и др</a:t>
            </a:r>
            <a:r>
              <a:rPr lang="ru-RU" sz="1100" dirty="0" smtClean="0">
                <a:solidFill>
                  <a:schemeClr val="tx1"/>
                </a:solidFill>
              </a:rPr>
              <a:t>.)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/>
              <a:t>Оборудование для сортировки, </a:t>
            </a:r>
            <a:r>
              <a:rPr lang="ru-RU" sz="1100" dirty="0" err="1" smtClean="0"/>
              <a:t>грохочения</a:t>
            </a:r>
            <a:r>
              <a:rPr lang="ru-RU" sz="1100" dirty="0" smtClean="0"/>
              <a:t>, сепарации, промывки, измельчения, размалывания, смешивания или перемешивания грунта, камня, руд или других минеральных ископаемых – 3,7% (Индия, </a:t>
            </a:r>
            <a:r>
              <a:rPr lang="ru-RU" sz="1100" dirty="0" err="1" smtClean="0"/>
              <a:t>Китай,Турция</a:t>
            </a:r>
            <a:r>
              <a:rPr lang="ru-RU" sz="1100" dirty="0" smtClean="0"/>
              <a:t>, Малайзия и др. страны)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/>
              <a:t>Диоды, транзисторы и аналогичные полупроводниковые приборы – 2,6% </a:t>
            </a:r>
            <a:r>
              <a:rPr lang="ru-RU" sz="1100" dirty="0">
                <a:solidFill>
                  <a:schemeClr val="tx1"/>
                </a:solidFill>
              </a:rPr>
              <a:t>(Китай</a:t>
            </a:r>
            <a:r>
              <a:rPr lang="ru-RU" sz="1100" dirty="0" smtClean="0">
                <a:solidFill>
                  <a:schemeClr val="tx1"/>
                </a:solidFill>
              </a:rPr>
              <a:t>)</a:t>
            </a:r>
            <a:endParaRPr lang="ru-RU" sz="1100" dirty="0" smtClean="0"/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Лекарственные </a:t>
            </a:r>
            <a:r>
              <a:rPr lang="ru-RU" sz="1100" dirty="0">
                <a:solidFill>
                  <a:schemeClr val="tx1"/>
                </a:solidFill>
              </a:rPr>
              <a:t>средства– </a:t>
            </a:r>
            <a:r>
              <a:rPr lang="ru-RU" sz="1100" dirty="0" smtClean="0">
                <a:solidFill>
                  <a:schemeClr val="tx1"/>
                </a:solidFill>
              </a:rPr>
              <a:t>2,6% (Украина, Германия, Франция и др. страны)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Срезанные цветы и бутоны – 2,4% (Эквадор, Кения, Колумбия и др. страны)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Кирпичи огнеупорные, блоки, плитки и аналогичные огнеупорные керамические строительные материалы – 2,3% (Китай, Германия, Австрия и др. страны)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Шины и покрышки пневматические резиновые новые – 2,1% (Китай, США, Япония, Испания)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Масло пальмовое и его фракции – 2,1% (Сингапур, Малайзия, Индонезия)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Прокат плоский из железа или нелегированной стали шириной 600 мм. и более– 1,5% (Китай)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Изделия прочие из черных металлов – 1,1% (Германия, Италия, Китай, Польша, Турция и др. страны)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Рыба мороженая и филе рыбное – 1,0% (Китай, Вьетнам, Норвегия)</a:t>
            </a:r>
          </a:p>
          <a:p>
            <a:pPr marL="90488" indent="-90488">
              <a:buFont typeface="Arial" pitchFamily="34" charset="0"/>
              <a:buChar char="•"/>
            </a:pPr>
            <a:endParaRPr lang="ru-RU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906502"/>
            <a:ext cx="8352928" cy="215444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Импорт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 – $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721,5 млн.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д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олл.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5536" y="4083918"/>
            <a:ext cx="8377320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rIns="72000" rtlCol="0" anchor="t"/>
          <a:lstStyle/>
          <a:p>
            <a:r>
              <a:rPr lang="ru-RU" sz="1200" dirty="0"/>
              <a:t>В структуре импорта </a:t>
            </a:r>
            <a:r>
              <a:rPr lang="ru-RU" sz="1200" dirty="0" smtClean="0"/>
              <a:t>позиции </a:t>
            </a:r>
            <a:r>
              <a:rPr lang="ru-RU" sz="1200" dirty="0"/>
              <a:t>для </a:t>
            </a:r>
            <a:r>
              <a:rPr lang="ru-RU" sz="1200" dirty="0" smtClean="0"/>
              <a:t>потенциального замещения </a:t>
            </a:r>
            <a:r>
              <a:rPr lang="ru-RU" sz="1200" dirty="0"/>
              <a:t>товарами из </a:t>
            </a:r>
            <a:r>
              <a:rPr lang="ru-RU" sz="1200" dirty="0" err="1"/>
              <a:t>Жамбылской</a:t>
            </a:r>
            <a:r>
              <a:rPr lang="ru-RU" sz="1200" dirty="0"/>
              <a:t> области : порядка </a:t>
            </a:r>
            <a:r>
              <a:rPr lang="ru-RU" sz="1200" dirty="0" smtClean="0"/>
              <a:t>15,2 </a:t>
            </a:r>
            <a:r>
              <a:rPr lang="ru-RU" sz="1200" dirty="0"/>
              <a:t>млн. долларов </a:t>
            </a:r>
            <a:r>
              <a:rPr lang="ru-RU" sz="1200" dirty="0" smtClean="0"/>
              <a:t>США</a:t>
            </a:r>
          </a:p>
          <a:p>
            <a:endParaRPr lang="ru-RU" sz="7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39552" y="4803998"/>
            <a:ext cx="6912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/>
              <a:t>Источник: Комитет государственных доходов МФ РК (</a:t>
            </a:r>
            <a:r>
              <a:rPr lang="en-US" sz="800" dirty="0">
                <a:hlinkClick r:id="rId4"/>
              </a:rPr>
              <a:t>http://kgd.gov.kz/ru/exp_trade_files</a:t>
            </a:r>
            <a:r>
              <a:rPr lang="ru-RU" sz="800" dirty="0"/>
              <a:t>)</a:t>
            </a:r>
            <a:endParaRPr lang="ru-RU" sz="800" i="1" dirty="0"/>
          </a:p>
        </p:txBody>
      </p:sp>
    </p:spTree>
    <p:extLst>
      <p:ext uri="{BB962C8B-B14F-4D97-AF65-F5344CB8AC3E}">
        <p14:creationId xmlns:p14="http://schemas.microsoft.com/office/powerpoint/2010/main" val="240547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2</a:t>
            </a:r>
            <a:r>
              <a:rPr lang="ru-RU" sz="2000" b="1" dirty="0" smtClean="0"/>
              <a:t>. *Структура внешней торговли Туркестанской обл. за 2019 год </a:t>
            </a:r>
            <a:endParaRPr lang="ru-RU" sz="2000" b="1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21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1121946"/>
            <a:ext cx="8352928" cy="28899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t"/>
          <a:lstStyle/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01-24 </a:t>
            </a:r>
            <a:r>
              <a:rPr lang="ru-RU" sz="1100" dirty="0" smtClean="0">
                <a:solidFill>
                  <a:schemeClr val="tx1"/>
                </a:solidFill>
              </a:rPr>
              <a:t>Продукты </a:t>
            </a:r>
            <a:r>
              <a:rPr lang="ru-RU" sz="1100" dirty="0">
                <a:solidFill>
                  <a:schemeClr val="tx1"/>
                </a:solidFill>
              </a:rPr>
              <a:t>животного и растительного происхождения, готовые продовольственные </a:t>
            </a:r>
            <a:r>
              <a:rPr lang="ru-RU" sz="1100" dirty="0" smtClean="0">
                <a:solidFill>
                  <a:schemeClr val="tx1"/>
                </a:solidFill>
              </a:rPr>
              <a:t>товары – 60,1%</a:t>
            </a:r>
            <a:endParaRPr lang="ru-RU" sz="1100" dirty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25-27 </a:t>
            </a:r>
            <a:r>
              <a:rPr lang="ru-RU" sz="1100" dirty="0">
                <a:solidFill>
                  <a:srgbClr val="C00000"/>
                </a:solidFill>
              </a:rPr>
              <a:t>Минеральные </a:t>
            </a:r>
            <a:r>
              <a:rPr lang="ru-RU" sz="1100" dirty="0" smtClean="0">
                <a:solidFill>
                  <a:srgbClr val="C00000"/>
                </a:solidFill>
              </a:rPr>
              <a:t>продукты</a:t>
            </a:r>
            <a:r>
              <a:rPr lang="ru-RU" sz="1100" dirty="0">
                <a:solidFill>
                  <a:srgbClr val="C00000"/>
                </a:solidFill>
              </a:rPr>
              <a:t> </a:t>
            </a:r>
            <a:r>
              <a:rPr lang="ru-RU" sz="1100" dirty="0" smtClean="0">
                <a:solidFill>
                  <a:srgbClr val="C00000"/>
                </a:solidFill>
              </a:rPr>
              <a:t>– 1,8%</a:t>
            </a:r>
          </a:p>
          <a:p>
            <a:r>
              <a:rPr lang="ru-RU" sz="1100" dirty="0" smtClean="0">
                <a:solidFill>
                  <a:srgbClr val="C00000"/>
                </a:solidFill>
              </a:rPr>
              <a:t>в </a:t>
            </a:r>
            <a:r>
              <a:rPr lang="ru-RU" sz="1100" dirty="0">
                <a:solidFill>
                  <a:srgbClr val="C00000"/>
                </a:solidFill>
              </a:rPr>
              <a:t>том числе: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27 </a:t>
            </a:r>
            <a:r>
              <a:rPr lang="ru-RU" sz="1100" dirty="0" smtClean="0">
                <a:solidFill>
                  <a:schemeClr val="tx1"/>
                </a:solidFill>
              </a:rPr>
              <a:t>Топливно-энергетические товары – 1,7%</a:t>
            </a:r>
            <a:endParaRPr lang="ru-RU" sz="1100" dirty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28-40 Продукция химической и связанных с ней отраслей промышленности (включая каучуки и пластмассы</a:t>
            </a:r>
            <a:r>
              <a:rPr lang="ru-RU" sz="1100" dirty="0">
                <a:solidFill>
                  <a:srgbClr val="C00000"/>
                </a:solidFill>
              </a:rPr>
              <a:t> </a:t>
            </a:r>
            <a:r>
              <a:rPr lang="ru-RU" sz="1100" dirty="0" smtClean="0">
                <a:solidFill>
                  <a:srgbClr val="C00000"/>
                </a:solidFill>
              </a:rPr>
              <a:t>– 6,1%</a:t>
            </a:r>
            <a:endParaRPr lang="ru-RU" sz="1100" dirty="0">
              <a:solidFill>
                <a:srgbClr val="C00000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41-43 </a:t>
            </a:r>
            <a:r>
              <a:rPr lang="ru-RU" sz="1100" dirty="0">
                <a:solidFill>
                  <a:schemeClr val="tx1"/>
                </a:solidFill>
              </a:rPr>
              <a:t>Кожевенное сырье, пушнина и изделия из </a:t>
            </a:r>
            <a:r>
              <a:rPr lang="ru-RU" sz="1100" dirty="0" smtClean="0">
                <a:solidFill>
                  <a:schemeClr val="tx1"/>
                </a:solidFill>
              </a:rPr>
              <a:t>них – 0,01%</a:t>
            </a:r>
            <a:endParaRPr lang="ru-RU" sz="1100" dirty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44-49 Древесина</a:t>
            </a:r>
            <a:r>
              <a:rPr lang="ru-RU" sz="1100" dirty="0">
                <a:solidFill>
                  <a:srgbClr val="C00000"/>
                </a:solidFill>
              </a:rPr>
              <a:t>, лесоматериалы и целлюлозно-бумажные </a:t>
            </a:r>
            <a:r>
              <a:rPr lang="ru-RU" sz="1100" dirty="0" smtClean="0">
                <a:solidFill>
                  <a:srgbClr val="C00000"/>
                </a:solidFill>
              </a:rPr>
              <a:t>изделия – 0,7%</a:t>
            </a:r>
            <a:endParaRPr lang="ru-RU" sz="1100" dirty="0">
              <a:solidFill>
                <a:srgbClr val="C00000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50-63 </a:t>
            </a:r>
            <a:r>
              <a:rPr lang="ru-RU" sz="1100" dirty="0" smtClean="0">
                <a:solidFill>
                  <a:schemeClr val="tx1"/>
                </a:solidFill>
              </a:rPr>
              <a:t>Текстиль </a:t>
            </a:r>
            <a:r>
              <a:rPr lang="ru-RU" sz="1100" dirty="0">
                <a:solidFill>
                  <a:schemeClr val="tx1"/>
                </a:solidFill>
              </a:rPr>
              <a:t>и текстильные </a:t>
            </a:r>
            <a:r>
              <a:rPr lang="ru-RU" sz="1100" dirty="0" smtClean="0">
                <a:solidFill>
                  <a:schemeClr val="tx1"/>
                </a:solidFill>
              </a:rPr>
              <a:t>изделия – 3,8%</a:t>
            </a:r>
            <a:endParaRPr lang="ru-RU" sz="1100" dirty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64-67 </a:t>
            </a:r>
            <a:r>
              <a:rPr lang="ru-RU" sz="1100" dirty="0" smtClean="0">
                <a:solidFill>
                  <a:schemeClr val="tx1"/>
                </a:solidFill>
              </a:rPr>
              <a:t>Обувь</a:t>
            </a:r>
            <a:r>
              <a:rPr lang="ru-RU" sz="1100" dirty="0">
                <a:solidFill>
                  <a:schemeClr val="tx1"/>
                </a:solidFill>
              </a:rPr>
              <a:t>, головные изделия и галантерейные </a:t>
            </a:r>
            <a:r>
              <a:rPr lang="ru-RU" sz="1100" dirty="0" smtClean="0">
                <a:solidFill>
                  <a:schemeClr val="tx1"/>
                </a:solidFill>
              </a:rPr>
              <a:t>товары – 0,6%</a:t>
            </a:r>
            <a:endParaRPr lang="ru-RU" sz="1100" dirty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68-69 </a:t>
            </a:r>
            <a:r>
              <a:rPr lang="ru-RU" sz="1100" dirty="0" smtClean="0">
                <a:solidFill>
                  <a:schemeClr val="tx1"/>
                </a:solidFill>
              </a:rPr>
              <a:t>Строительные материалы – 0,4%</a:t>
            </a:r>
            <a:endParaRPr lang="ru-RU" sz="1100" dirty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rgbClr val="C00000"/>
                </a:solidFill>
              </a:rPr>
              <a:t>72-83 </a:t>
            </a:r>
            <a:r>
              <a:rPr lang="ru-RU" sz="1100" dirty="0" smtClean="0">
                <a:solidFill>
                  <a:srgbClr val="C00000"/>
                </a:solidFill>
              </a:rPr>
              <a:t>Металлы и </a:t>
            </a:r>
            <a:r>
              <a:rPr lang="ru-RU" sz="1100" dirty="0">
                <a:solidFill>
                  <a:srgbClr val="C00000"/>
                </a:solidFill>
              </a:rPr>
              <a:t>изделия из </a:t>
            </a:r>
            <a:r>
              <a:rPr lang="ru-RU" sz="1100" dirty="0" smtClean="0">
                <a:solidFill>
                  <a:srgbClr val="C00000"/>
                </a:solidFill>
              </a:rPr>
              <a:t>них – 6,9%</a:t>
            </a:r>
            <a:endParaRPr lang="ru-RU" sz="1100" dirty="0">
              <a:solidFill>
                <a:srgbClr val="C00000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84-92 </a:t>
            </a:r>
            <a:r>
              <a:rPr lang="ru-RU" sz="1100" dirty="0" smtClean="0">
                <a:solidFill>
                  <a:schemeClr val="tx1"/>
                </a:solidFill>
              </a:rPr>
              <a:t>Машины</a:t>
            </a:r>
            <a:r>
              <a:rPr lang="ru-RU" sz="1100" dirty="0">
                <a:solidFill>
                  <a:schemeClr val="tx1"/>
                </a:solidFill>
              </a:rPr>
              <a:t>, оборудование, транспортные средства, приборы и </a:t>
            </a:r>
            <a:r>
              <a:rPr lang="ru-RU" sz="1100" dirty="0" smtClean="0">
                <a:solidFill>
                  <a:schemeClr val="tx1"/>
                </a:solidFill>
              </a:rPr>
              <a:t>аппараты – 17,3%</a:t>
            </a:r>
            <a:endParaRPr lang="ru-RU" sz="1100" dirty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70-71, 93-97 </a:t>
            </a:r>
            <a:r>
              <a:rPr lang="ru-RU" sz="1100" dirty="0" smtClean="0">
                <a:solidFill>
                  <a:schemeClr val="tx1"/>
                </a:solidFill>
              </a:rPr>
              <a:t>Прочие товары – 2,3%</a:t>
            </a:r>
            <a:endParaRPr lang="ru-RU" sz="1100" dirty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endParaRPr lang="ru-RU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906502"/>
            <a:ext cx="8352928" cy="215444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Импорт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 – $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333,6 млн.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д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олл.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5536" y="4098700"/>
            <a:ext cx="8377320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rIns="72000" rtlCol="0" anchor="t"/>
          <a:lstStyle/>
          <a:p>
            <a:r>
              <a:rPr lang="ru-RU" sz="1200" dirty="0"/>
              <a:t>В структуре импорта </a:t>
            </a:r>
            <a:r>
              <a:rPr lang="ru-RU" sz="1200" dirty="0" smtClean="0"/>
              <a:t>позиции </a:t>
            </a:r>
            <a:r>
              <a:rPr lang="ru-RU" sz="1200" dirty="0"/>
              <a:t>для </a:t>
            </a:r>
            <a:r>
              <a:rPr lang="ru-RU" sz="1200" dirty="0" smtClean="0"/>
              <a:t>потенциального замещения </a:t>
            </a:r>
            <a:r>
              <a:rPr lang="ru-RU" sz="1200" dirty="0"/>
              <a:t>товарами из </a:t>
            </a:r>
            <a:r>
              <a:rPr lang="ru-RU" sz="1200" dirty="0" err="1"/>
              <a:t>Жамбылской</a:t>
            </a:r>
            <a:r>
              <a:rPr lang="ru-RU" sz="1200" dirty="0"/>
              <a:t> </a:t>
            </a:r>
            <a:r>
              <a:rPr lang="ru-RU" sz="1200" dirty="0" smtClean="0"/>
              <a:t>области: </a:t>
            </a:r>
            <a:r>
              <a:rPr lang="ru-RU" sz="1200" dirty="0"/>
              <a:t>порядка </a:t>
            </a:r>
            <a:r>
              <a:rPr lang="ru-RU" sz="1200" dirty="0" smtClean="0"/>
              <a:t>51,7 </a:t>
            </a:r>
            <a:r>
              <a:rPr lang="ru-RU" sz="1200" dirty="0"/>
              <a:t>млн. долларов </a:t>
            </a:r>
            <a:r>
              <a:rPr lang="ru-RU" sz="1200" dirty="0" smtClean="0"/>
              <a:t>США </a:t>
            </a:r>
            <a:r>
              <a:rPr lang="ru-RU" sz="1000" i="1" dirty="0" smtClean="0"/>
              <a:t>(в зависимости </a:t>
            </a:r>
            <a:r>
              <a:rPr lang="ru-RU" sz="1000" i="1" dirty="0"/>
              <a:t>от знака </a:t>
            </a:r>
            <a:r>
              <a:rPr lang="ru-RU" sz="1000" i="1" dirty="0" smtClean="0"/>
              <a:t>ТН ВЭД итоговая сумма может отличаться)</a:t>
            </a:r>
          </a:p>
          <a:p>
            <a:endParaRPr lang="ru-RU" sz="7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39552" y="4803998"/>
            <a:ext cx="72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/>
              <a:t>Источник: Комитет государственных доходов МФ РК (</a:t>
            </a:r>
            <a:r>
              <a:rPr lang="en-US" sz="800" dirty="0">
                <a:hlinkClick r:id="rId4"/>
              </a:rPr>
              <a:t>http://kgd.gov.kz/ru/exp_trade_files</a:t>
            </a:r>
            <a:r>
              <a:rPr lang="ru-RU" sz="800" dirty="0" smtClean="0"/>
              <a:t>)</a:t>
            </a:r>
          </a:p>
          <a:p>
            <a:r>
              <a:rPr lang="ru-RU" sz="800" i="1" dirty="0" smtClean="0"/>
              <a:t>* - </a:t>
            </a:r>
            <a:r>
              <a:rPr lang="ru-RU" sz="800" i="1" dirty="0"/>
              <a:t>на сайте Комитет государственных доходов МФ РК </a:t>
            </a:r>
            <a:r>
              <a:rPr lang="ru-RU" sz="800" i="1" dirty="0" smtClean="0"/>
              <a:t>по Туркестанской области отсутствует подробная информация по ОКЭД</a:t>
            </a:r>
            <a:endParaRPr lang="ru-RU" sz="800" i="1" dirty="0"/>
          </a:p>
        </p:txBody>
      </p:sp>
    </p:spTree>
    <p:extLst>
      <p:ext uri="{BB962C8B-B14F-4D97-AF65-F5344CB8AC3E}">
        <p14:creationId xmlns:p14="http://schemas.microsoft.com/office/powerpoint/2010/main" val="2605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2</a:t>
            </a:r>
            <a:r>
              <a:rPr lang="ru-RU" sz="2000" b="1" dirty="0" smtClean="0"/>
              <a:t>. Структура внешней торговли </a:t>
            </a:r>
            <a:r>
              <a:rPr lang="ru-RU" sz="2000" b="1" dirty="0" err="1" smtClean="0"/>
              <a:t>Шуской</a:t>
            </a:r>
            <a:r>
              <a:rPr lang="ru-RU" sz="2000" b="1" dirty="0" smtClean="0"/>
              <a:t> обл. КР за 2018 год </a:t>
            </a:r>
            <a:endParaRPr lang="ru-RU" sz="2000" b="1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22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1121946"/>
            <a:ext cx="8352928" cy="29767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t"/>
          <a:lstStyle/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Оборудование и механические устройства; их части </a:t>
            </a:r>
            <a:r>
              <a:rPr lang="ru-RU" sz="1100" dirty="0" smtClean="0">
                <a:solidFill>
                  <a:schemeClr val="tx1"/>
                </a:solidFill>
              </a:rPr>
              <a:t>– </a:t>
            </a:r>
            <a:r>
              <a:rPr lang="en-US" sz="1100" dirty="0" smtClean="0">
                <a:solidFill>
                  <a:schemeClr val="tx1"/>
                </a:solidFill>
              </a:rPr>
              <a:t>10,6</a:t>
            </a:r>
            <a:r>
              <a:rPr lang="ru-RU" sz="1100" dirty="0" smtClean="0">
                <a:solidFill>
                  <a:schemeClr val="tx1"/>
                </a:solidFill>
              </a:rPr>
              <a:t>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Одежда и принадлежности одежды трикотажные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ru-RU" sz="1100" dirty="0">
                <a:solidFill>
                  <a:schemeClr val="tx1"/>
                </a:solidFill>
              </a:rPr>
              <a:t>и текстильные </a:t>
            </a:r>
            <a:r>
              <a:rPr lang="ru-RU" sz="1100" dirty="0" smtClean="0">
                <a:solidFill>
                  <a:schemeClr val="tx1"/>
                </a:solidFill>
              </a:rPr>
              <a:t>– 10,6%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Химические волокна и химические нити</a:t>
            </a:r>
            <a:r>
              <a:rPr lang="en-US" sz="1100" dirty="0">
                <a:solidFill>
                  <a:schemeClr val="tx1"/>
                </a:solidFill>
              </a:rPr>
              <a:t> – </a:t>
            </a:r>
            <a:r>
              <a:rPr lang="ru-RU" sz="1100" dirty="0">
                <a:solidFill>
                  <a:schemeClr val="tx1"/>
                </a:solidFill>
              </a:rPr>
              <a:t>7,7</a:t>
            </a:r>
            <a:r>
              <a:rPr lang="en-US" sz="1100" dirty="0" smtClean="0">
                <a:solidFill>
                  <a:schemeClr val="tx1"/>
                </a:solidFill>
              </a:rPr>
              <a:t>%</a:t>
            </a:r>
            <a:endParaRPr lang="ru-RU" sz="1100" dirty="0" smtClean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Топливо </a:t>
            </a:r>
            <a:r>
              <a:rPr lang="ru-RU" sz="1100" dirty="0">
                <a:solidFill>
                  <a:srgbClr val="C00000"/>
                </a:solidFill>
              </a:rPr>
              <a:t>минеральное, нефть и продукты их  </a:t>
            </a:r>
            <a:r>
              <a:rPr lang="ru-RU" sz="1100" dirty="0" smtClean="0">
                <a:solidFill>
                  <a:srgbClr val="C00000"/>
                </a:solidFill>
              </a:rPr>
              <a:t>перегонки</a:t>
            </a:r>
            <a:r>
              <a:rPr lang="en-US" sz="1100" dirty="0" smtClean="0">
                <a:solidFill>
                  <a:srgbClr val="C00000"/>
                </a:solidFill>
              </a:rPr>
              <a:t> – 6,6%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Черные </a:t>
            </a:r>
            <a:r>
              <a:rPr lang="ru-RU" sz="1100" dirty="0">
                <a:solidFill>
                  <a:schemeClr val="tx1"/>
                </a:solidFill>
              </a:rPr>
              <a:t>металлы и изделия из них – 6,4</a:t>
            </a:r>
            <a:r>
              <a:rPr lang="ru-RU" sz="1100" dirty="0" smtClean="0">
                <a:solidFill>
                  <a:schemeClr val="tx1"/>
                </a:solidFill>
              </a:rPr>
              <a:t>%</a:t>
            </a:r>
            <a:endParaRPr lang="en-US" sz="1100" dirty="0" smtClean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Прочие изделия из недрагоценных металлов </a:t>
            </a:r>
            <a:r>
              <a:rPr lang="ru-RU" sz="1100" dirty="0" smtClean="0">
                <a:solidFill>
                  <a:schemeClr val="tx1"/>
                </a:solidFill>
              </a:rPr>
              <a:t>– 6,2%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Полимерные материалы, пластмассы и изделия из </a:t>
            </a:r>
            <a:r>
              <a:rPr lang="ru-RU" sz="1100" dirty="0" smtClean="0">
                <a:solidFill>
                  <a:schemeClr val="tx1"/>
                </a:solidFill>
              </a:rPr>
              <a:t>них – 4,8%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rgbClr val="C00000"/>
                </a:solidFill>
              </a:rPr>
              <a:t>Изделия из кожи; шорно-седельные изделия и </a:t>
            </a:r>
            <a:r>
              <a:rPr lang="ru-RU" sz="1100" dirty="0" smtClean="0">
                <a:solidFill>
                  <a:srgbClr val="C00000"/>
                </a:solidFill>
              </a:rPr>
              <a:t>упряжь – 4,3%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Электрические машины и оборудование, их </a:t>
            </a:r>
            <a:r>
              <a:rPr lang="ru-RU" sz="1100" dirty="0" smtClean="0">
                <a:solidFill>
                  <a:schemeClr val="tx1"/>
                </a:solidFill>
              </a:rPr>
              <a:t>части – 3,7%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Удобрения – 2,6%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rgbClr val="C00000"/>
                </a:solidFill>
              </a:rPr>
              <a:t>Древесина и изделия из нее; древесный </a:t>
            </a:r>
            <a:r>
              <a:rPr lang="ru-RU" sz="1100" dirty="0" smtClean="0">
                <a:solidFill>
                  <a:srgbClr val="C00000"/>
                </a:solidFill>
              </a:rPr>
              <a:t>уголь – 1,3%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rgbClr val="C00000"/>
                </a:solidFill>
              </a:rPr>
              <a:t>Хлебные </a:t>
            </a:r>
            <a:r>
              <a:rPr lang="ru-RU" sz="1100" dirty="0" smtClean="0">
                <a:solidFill>
                  <a:srgbClr val="C00000"/>
                </a:solidFill>
              </a:rPr>
              <a:t>злаки – 1,3%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rgbClr val="C00000"/>
                </a:solidFill>
              </a:rPr>
              <a:t>Сахар и кондитерские изделия </a:t>
            </a:r>
            <a:r>
              <a:rPr lang="ru-RU" sz="1100" dirty="0" smtClean="0">
                <a:solidFill>
                  <a:srgbClr val="C00000"/>
                </a:solidFill>
              </a:rPr>
              <a:t>– 1,0%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rgbClr val="C00000"/>
                </a:solidFill>
              </a:rPr>
              <a:t>Готовые продукты из зерна хлебных злаков, муки, крахмала </a:t>
            </a:r>
            <a:r>
              <a:rPr lang="ru-RU" sz="1100" dirty="0" smtClean="0">
                <a:solidFill>
                  <a:srgbClr val="C00000"/>
                </a:solidFill>
              </a:rPr>
              <a:t> - 0,8%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rgbClr val="C00000"/>
                </a:solidFill>
              </a:rPr>
              <a:t>Продукция мукомольно-крупяной </a:t>
            </a:r>
            <a:r>
              <a:rPr lang="ru-RU" sz="1100" dirty="0" smtClean="0">
                <a:solidFill>
                  <a:srgbClr val="C00000"/>
                </a:solidFill>
              </a:rPr>
              <a:t>промышленности – 0,7%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rgbClr val="C00000"/>
                </a:solidFill>
              </a:rPr>
              <a:t>Изделия из камня, гипса, цемента, асбеста </a:t>
            </a:r>
            <a:r>
              <a:rPr lang="ru-RU" sz="1100" dirty="0" smtClean="0">
                <a:solidFill>
                  <a:srgbClr val="C00000"/>
                </a:solidFill>
              </a:rPr>
              <a:t>- 0,7%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Прочие готовые текстильные изделия; наборы и </a:t>
            </a:r>
            <a:r>
              <a:rPr lang="ru-RU" sz="1100" dirty="0" smtClean="0">
                <a:solidFill>
                  <a:schemeClr val="tx1"/>
                </a:solidFill>
              </a:rPr>
              <a:t>тряпье – 0,6%</a:t>
            </a:r>
          </a:p>
          <a:p>
            <a:pPr marL="90488" indent="-90488">
              <a:buFont typeface="Arial" pitchFamily="34" charset="0"/>
              <a:buChar char="•"/>
            </a:pPr>
            <a:endParaRPr lang="ru-RU" sz="1100" dirty="0" smtClean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endParaRPr lang="ru-RU" sz="1100" dirty="0" smtClean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endParaRPr lang="ru-RU" sz="1100" dirty="0" smtClean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endParaRPr lang="ru-RU" sz="1100" dirty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endParaRPr lang="ru-RU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906502"/>
            <a:ext cx="8352928" cy="215444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Импорт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 – $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576,2 млн.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д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олл.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5536" y="4155926"/>
            <a:ext cx="8377320" cy="5908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rIns="72000" rtlCol="0" anchor="t"/>
          <a:lstStyle/>
          <a:p>
            <a:r>
              <a:rPr lang="ru-RU" sz="1200" dirty="0"/>
              <a:t>В структуре импорта </a:t>
            </a:r>
            <a:r>
              <a:rPr lang="ru-RU" sz="1200" dirty="0" smtClean="0"/>
              <a:t>позиции </a:t>
            </a:r>
            <a:r>
              <a:rPr lang="ru-RU" sz="1200" dirty="0"/>
              <a:t>для </a:t>
            </a:r>
            <a:r>
              <a:rPr lang="ru-RU" sz="1200" dirty="0" smtClean="0"/>
              <a:t>потенциального замещения </a:t>
            </a:r>
            <a:r>
              <a:rPr lang="ru-RU" sz="1200" dirty="0"/>
              <a:t>товарами из </a:t>
            </a:r>
            <a:r>
              <a:rPr lang="ru-RU" sz="1200" dirty="0" err="1"/>
              <a:t>Жамбылской</a:t>
            </a:r>
            <a:r>
              <a:rPr lang="ru-RU" sz="1200" dirty="0"/>
              <a:t> </a:t>
            </a:r>
            <a:r>
              <a:rPr lang="ru-RU" sz="1200" dirty="0" smtClean="0"/>
              <a:t>области: </a:t>
            </a:r>
            <a:r>
              <a:rPr lang="ru-RU" sz="1200" dirty="0"/>
              <a:t>порядка </a:t>
            </a:r>
            <a:r>
              <a:rPr lang="ru-RU" sz="1200" dirty="0" smtClean="0"/>
              <a:t>96,2 </a:t>
            </a:r>
            <a:r>
              <a:rPr lang="ru-RU" sz="1200" dirty="0"/>
              <a:t>млн. долларов </a:t>
            </a:r>
            <a:r>
              <a:rPr lang="ru-RU" sz="1200" dirty="0" smtClean="0"/>
              <a:t>США</a:t>
            </a:r>
            <a:endParaRPr lang="ru-RU" sz="7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39552" y="4803998"/>
            <a:ext cx="720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/>
              <a:t>Источник: Комитет государственных доходов МФ РК (</a:t>
            </a:r>
            <a:r>
              <a:rPr lang="en-US" sz="800" dirty="0">
                <a:hlinkClick r:id="rId4"/>
              </a:rPr>
              <a:t>http://kgd.gov.kz/ru/exp_trade_files</a:t>
            </a:r>
            <a:r>
              <a:rPr lang="ru-RU" sz="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68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2</a:t>
            </a:r>
            <a:r>
              <a:rPr lang="ru-RU" sz="2000" b="1" dirty="0" smtClean="0"/>
              <a:t>. Структура внешней торговли </a:t>
            </a:r>
            <a:r>
              <a:rPr lang="ru-RU" sz="2000" b="1" dirty="0" err="1" smtClean="0"/>
              <a:t>Таласской</a:t>
            </a:r>
            <a:r>
              <a:rPr lang="ru-RU" sz="2000" b="1" dirty="0" smtClean="0"/>
              <a:t> обл. КР за 2018 год </a:t>
            </a:r>
            <a:endParaRPr lang="ru-RU" sz="2000" b="1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23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1121946"/>
            <a:ext cx="8352928" cy="29767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t"/>
          <a:lstStyle/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Одежда и принадлежности одежды </a:t>
            </a:r>
            <a:r>
              <a:rPr lang="ru-RU" sz="1100" dirty="0" smtClean="0">
                <a:solidFill>
                  <a:schemeClr val="tx1"/>
                </a:solidFill>
              </a:rPr>
              <a:t>текстильные и трикотажные – 27,8%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Химические нити и химические волокна – 28,2%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Оборудование и механические </a:t>
            </a:r>
            <a:r>
              <a:rPr lang="ru-RU" sz="1100" dirty="0" smtClean="0">
                <a:solidFill>
                  <a:schemeClr val="tx1"/>
                </a:solidFill>
              </a:rPr>
              <a:t>устройства, </a:t>
            </a:r>
            <a:r>
              <a:rPr lang="ru-RU" sz="1100" dirty="0">
                <a:solidFill>
                  <a:schemeClr val="tx1"/>
                </a:solidFill>
              </a:rPr>
              <a:t>их </a:t>
            </a:r>
            <a:r>
              <a:rPr lang="ru-RU" sz="1100" dirty="0" smtClean="0">
                <a:solidFill>
                  <a:schemeClr val="tx1"/>
                </a:solidFill>
              </a:rPr>
              <a:t>части – 10,5%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Электрические машины и оборудование, их </a:t>
            </a:r>
            <a:r>
              <a:rPr lang="ru-RU" sz="1100" dirty="0" smtClean="0">
                <a:solidFill>
                  <a:schemeClr val="tx1"/>
                </a:solidFill>
              </a:rPr>
              <a:t>части – 10,4%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rgbClr val="C00000"/>
                </a:solidFill>
              </a:rPr>
              <a:t>Изделия из камня, гипса, цемента, асбеста </a:t>
            </a:r>
            <a:r>
              <a:rPr lang="ru-RU" sz="1100" dirty="0" smtClean="0">
                <a:solidFill>
                  <a:srgbClr val="C00000"/>
                </a:solidFill>
              </a:rPr>
              <a:t>-4,0%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Удобрения – 2,4%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Черные металлы и изделия из черных металлов – 1,5</a:t>
            </a:r>
            <a:r>
              <a:rPr lang="ru-RU" sz="1100" dirty="0" smtClean="0">
                <a:solidFill>
                  <a:schemeClr val="tx1"/>
                </a:solidFill>
              </a:rPr>
              <a:t>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Полимерные </a:t>
            </a:r>
            <a:r>
              <a:rPr lang="ru-RU" sz="1100" dirty="0">
                <a:solidFill>
                  <a:schemeClr val="tx1"/>
                </a:solidFill>
              </a:rPr>
              <a:t>материалы, пластмассы и изделия из </a:t>
            </a:r>
            <a:r>
              <a:rPr lang="ru-RU" sz="1100" dirty="0" smtClean="0">
                <a:solidFill>
                  <a:schemeClr val="tx1"/>
                </a:solidFill>
              </a:rPr>
              <a:t>них – 1,3%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rgbClr val="C00000"/>
                </a:solidFill>
              </a:rPr>
              <a:t>Топливо минеральное, нефть и продукты их  </a:t>
            </a:r>
            <a:r>
              <a:rPr lang="ru-RU" sz="1100" dirty="0" smtClean="0">
                <a:solidFill>
                  <a:srgbClr val="C00000"/>
                </a:solidFill>
              </a:rPr>
              <a:t>перегонки – 1,0%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Прочие </a:t>
            </a:r>
            <a:r>
              <a:rPr lang="ru-RU" sz="1100" dirty="0">
                <a:solidFill>
                  <a:schemeClr val="tx1"/>
                </a:solidFill>
              </a:rPr>
              <a:t>изделия из недрагоценных </a:t>
            </a:r>
            <a:r>
              <a:rPr lang="ru-RU" sz="1100" dirty="0" smtClean="0">
                <a:solidFill>
                  <a:schemeClr val="tx1"/>
                </a:solidFill>
              </a:rPr>
              <a:t>металлов – 1,0%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Средства наземного </a:t>
            </a:r>
            <a:r>
              <a:rPr lang="ru-RU" sz="1100" dirty="0" smtClean="0">
                <a:solidFill>
                  <a:schemeClr val="tx1"/>
                </a:solidFill>
              </a:rPr>
              <a:t>транспорта – 1,0%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Трикотажное полотно машинного или ручного </a:t>
            </a:r>
            <a:r>
              <a:rPr lang="ru-RU" sz="1100" dirty="0" smtClean="0">
                <a:solidFill>
                  <a:schemeClr val="tx1"/>
                </a:solidFill>
              </a:rPr>
              <a:t>вязания – 0,8%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rgbClr val="C00000"/>
                </a:solidFill>
              </a:rPr>
              <a:t>Изделия из кожи; шорно-седельные изделия и </a:t>
            </a:r>
            <a:r>
              <a:rPr lang="ru-RU" sz="1100" dirty="0" smtClean="0">
                <a:solidFill>
                  <a:srgbClr val="C00000"/>
                </a:solidFill>
              </a:rPr>
              <a:t>упряжь – 0,7%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Вата, войлок и нетканые материалы; специальная </a:t>
            </a:r>
            <a:r>
              <a:rPr lang="ru-RU" sz="1100" dirty="0" smtClean="0">
                <a:solidFill>
                  <a:schemeClr val="tx1"/>
                </a:solidFill>
              </a:rPr>
              <a:t>пряжа – 0,6%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Прочие готовые текстильные изделия; наборы и </a:t>
            </a:r>
            <a:r>
              <a:rPr lang="ru-RU" sz="1100" dirty="0" smtClean="0">
                <a:solidFill>
                  <a:schemeClr val="tx1"/>
                </a:solidFill>
              </a:rPr>
              <a:t>тряпье – 0,6%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Продукция </a:t>
            </a:r>
            <a:r>
              <a:rPr lang="ru-RU" sz="1100" dirty="0">
                <a:solidFill>
                  <a:srgbClr val="C00000"/>
                </a:solidFill>
              </a:rPr>
              <a:t>мукомольно-крупяной </a:t>
            </a:r>
            <a:r>
              <a:rPr lang="ru-RU" sz="1100" dirty="0" smtClean="0">
                <a:solidFill>
                  <a:srgbClr val="C00000"/>
                </a:solidFill>
              </a:rPr>
              <a:t>промышленности – 0,5%</a:t>
            </a:r>
            <a:endParaRPr lang="ru-RU" sz="1100" dirty="0">
              <a:solidFill>
                <a:srgbClr val="C00000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endParaRPr lang="en-US" sz="1100" dirty="0" smtClean="0">
              <a:solidFill>
                <a:srgbClr val="C00000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endParaRPr lang="ru-RU" sz="1100" dirty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endParaRPr lang="ru-RU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906502"/>
            <a:ext cx="8352928" cy="215444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Импорт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 – $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26,4 млн.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д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олл.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5536" y="4155926"/>
            <a:ext cx="8377320" cy="5908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rIns="72000" rtlCol="0" anchor="t"/>
          <a:lstStyle/>
          <a:p>
            <a:r>
              <a:rPr lang="ru-RU" sz="1200" dirty="0"/>
              <a:t>В структуре импорта </a:t>
            </a:r>
            <a:r>
              <a:rPr lang="ru-RU" sz="1200" dirty="0" smtClean="0"/>
              <a:t>позиции </a:t>
            </a:r>
            <a:r>
              <a:rPr lang="ru-RU" sz="1200" dirty="0"/>
              <a:t>для </a:t>
            </a:r>
            <a:r>
              <a:rPr lang="ru-RU" sz="1200" dirty="0" smtClean="0"/>
              <a:t>потенциального замещения </a:t>
            </a:r>
            <a:r>
              <a:rPr lang="ru-RU" sz="1200" dirty="0"/>
              <a:t>товарами из </a:t>
            </a:r>
            <a:r>
              <a:rPr lang="ru-RU" sz="1200" dirty="0" err="1"/>
              <a:t>Жамбылской</a:t>
            </a:r>
            <a:r>
              <a:rPr lang="ru-RU" sz="1200" dirty="0"/>
              <a:t> </a:t>
            </a:r>
            <a:r>
              <a:rPr lang="ru-RU" sz="1200" dirty="0" smtClean="0"/>
              <a:t>области: </a:t>
            </a:r>
            <a:r>
              <a:rPr lang="ru-RU" sz="1200" dirty="0"/>
              <a:t>порядка </a:t>
            </a:r>
            <a:r>
              <a:rPr lang="ru-RU" sz="1200" dirty="0" smtClean="0"/>
              <a:t>1,6 </a:t>
            </a:r>
            <a:r>
              <a:rPr lang="ru-RU" sz="1200" dirty="0"/>
              <a:t>млн. долларов </a:t>
            </a:r>
            <a:r>
              <a:rPr lang="ru-RU" sz="1200" dirty="0" smtClean="0"/>
              <a:t>США</a:t>
            </a:r>
            <a:endParaRPr lang="ru-RU" sz="7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39552" y="4803998"/>
            <a:ext cx="720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/>
              <a:t>Источник: Комитет государственных доходов МФ РК (</a:t>
            </a:r>
            <a:r>
              <a:rPr lang="en-US" sz="800" dirty="0">
                <a:hlinkClick r:id="rId4"/>
              </a:rPr>
              <a:t>http://kgd.gov.kz/ru/exp_trade_files</a:t>
            </a:r>
            <a:r>
              <a:rPr lang="ru-RU" sz="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1348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2</a:t>
            </a:r>
            <a:r>
              <a:rPr lang="ru-RU" sz="2000" b="1" dirty="0" smtClean="0"/>
              <a:t>. Выводы по текущей ситуации</a:t>
            </a:r>
            <a:endParaRPr lang="ru-RU" sz="2000" b="1" dirty="0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24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1629" y="903907"/>
            <a:ext cx="3646355" cy="19558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ru-RU" sz="1000" b="1" dirty="0">
                <a:solidFill>
                  <a:schemeClr val="tx1"/>
                </a:solidFill>
              </a:rPr>
              <a:t>Сильные стороны:</a:t>
            </a:r>
          </a:p>
          <a:p>
            <a:pPr marL="88900" indent="-82550">
              <a:buFont typeface="Arial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</a:rPr>
              <a:t>Регион богат цветными металлами, баритом, углем, облицовочными, поделочными и техническими камнями, строительными </a:t>
            </a:r>
            <a:r>
              <a:rPr lang="ru-RU" sz="800" dirty="0" smtClean="0">
                <a:solidFill>
                  <a:schemeClr val="tx1"/>
                </a:solidFill>
              </a:rPr>
              <a:t>материалами</a:t>
            </a:r>
            <a:endParaRPr lang="ru-RU" sz="800" dirty="0">
              <a:solidFill>
                <a:schemeClr val="tx1"/>
              </a:solidFill>
            </a:endParaRPr>
          </a:p>
          <a:p>
            <a:pPr marL="88900" indent="-82550">
              <a:buFont typeface="Arial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</a:rPr>
              <a:t>Выгодное географическое расположение, соседство с </a:t>
            </a:r>
            <a:r>
              <a:rPr lang="ru-RU" sz="800" dirty="0" smtClean="0">
                <a:solidFill>
                  <a:schemeClr val="tx1"/>
                </a:solidFill>
              </a:rPr>
              <a:t>двумя странами</a:t>
            </a:r>
            <a:endParaRPr lang="ru-RU" sz="800" dirty="0">
              <a:solidFill>
                <a:schemeClr val="tx1"/>
              </a:solidFill>
            </a:endParaRPr>
          </a:p>
          <a:p>
            <a:pPr marL="88900" indent="-82550">
              <a:buFont typeface="Arial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</a:rPr>
              <a:t>Развитая логистика с другими регионами</a:t>
            </a:r>
          </a:p>
          <a:p>
            <a:pPr marL="88900" indent="-82550">
              <a:buFont typeface="Arial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</a:rPr>
              <a:t>Благоприятные природно-климатические условия для развития растениеводства, животноводства и производств по переработке сельскохозяйственной </a:t>
            </a:r>
            <a:r>
              <a:rPr lang="ru-RU" sz="800" dirty="0" smtClean="0">
                <a:solidFill>
                  <a:schemeClr val="tx1"/>
                </a:solidFill>
              </a:rPr>
              <a:t>продукции</a:t>
            </a:r>
            <a:endParaRPr lang="ru-RU" sz="800" dirty="0">
              <a:solidFill>
                <a:schemeClr val="tx1"/>
              </a:solidFill>
            </a:endParaRPr>
          </a:p>
          <a:p>
            <a:pPr marL="88900" indent="-82550">
              <a:buFont typeface="Arial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</a:rPr>
              <a:t>Наличие естественных сенокосов и </a:t>
            </a:r>
            <a:r>
              <a:rPr lang="ru-RU" sz="800" dirty="0" smtClean="0">
                <a:solidFill>
                  <a:schemeClr val="tx1"/>
                </a:solidFill>
              </a:rPr>
              <a:t>пастбищ</a:t>
            </a:r>
            <a:endParaRPr lang="ru-RU" sz="800" dirty="0">
              <a:solidFill>
                <a:schemeClr val="tx1"/>
              </a:solidFill>
            </a:endParaRPr>
          </a:p>
          <a:p>
            <a:pPr marL="88900" indent="-82550">
              <a:buFont typeface="Arial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</a:rPr>
              <a:t>Наличие в области производства минеральных удобрений; </a:t>
            </a:r>
          </a:p>
          <a:p>
            <a:pPr marL="88900" indent="-82550">
              <a:buFont typeface="Arial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</a:rPr>
              <a:t>Наличие развитой институциональной инфраструктуры в АПК для формирования сельскохозяйственных кластеров</a:t>
            </a:r>
            <a:r>
              <a:rPr lang="ru-RU" sz="800" dirty="0" smtClean="0">
                <a:solidFill>
                  <a:schemeClr val="tx1"/>
                </a:solidFill>
              </a:rPr>
              <a:t>;</a:t>
            </a:r>
          </a:p>
          <a:p>
            <a:pPr marL="88900" indent="-82550">
              <a:buFont typeface="Arial" pitchFamily="34" charset="0"/>
              <a:buChar char="•"/>
            </a:pPr>
            <a:r>
              <a:rPr lang="ru-RU" sz="800" dirty="0" smtClean="0">
                <a:solidFill>
                  <a:schemeClr val="tx1"/>
                </a:solidFill>
              </a:rPr>
              <a:t>Положительная </a:t>
            </a:r>
            <a:r>
              <a:rPr lang="ru-RU" sz="800" dirty="0">
                <a:solidFill>
                  <a:schemeClr val="tx1"/>
                </a:solidFill>
              </a:rPr>
              <a:t>динамика развития объемов торговли и обеспечения занятости населения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74640" y="2953922"/>
            <a:ext cx="3653344" cy="17855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ru-RU" sz="1000" b="1" dirty="0" smtClean="0">
                <a:solidFill>
                  <a:schemeClr val="tx1"/>
                </a:solidFill>
              </a:rPr>
              <a:t>Возможности :</a:t>
            </a:r>
            <a:endParaRPr lang="ru-RU" sz="1000" b="1" dirty="0">
              <a:solidFill>
                <a:schemeClr val="tx1"/>
              </a:solidFill>
            </a:endParaRPr>
          </a:p>
          <a:p>
            <a:pPr marL="88900" indent="-82550">
              <a:buFont typeface="Arial" pitchFamily="34" charset="0"/>
              <a:buChar char="•"/>
            </a:pPr>
            <a:r>
              <a:rPr lang="ru-RU" sz="800" dirty="0" smtClean="0">
                <a:solidFill>
                  <a:schemeClr val="tx1"/>
                </a:solidFill>
              </a:rPr>
              <a:t>Меры </a:t>
            </a:r>
            <a:r>
              <a:rPr lang="ru-RU" sz="800" dirty="0">
                <a:solidFill>
                  <a:schemeClr val="tx1"/>
                </a:solidFill>
              </a:rPr>
              <a:t>государственной поддержки в </a:t>
            </a:r>
            <a:r>
              <a:rPr lang="ru-RU" sz="800" dirty="0" smtClean="0">
                <a:solidFill>
                  <a:schemeClr val="tx1"/>
                </a:solidFill>
              </a:rPr>
              <a:t>рамках реализации ГПИИР, ГП «ДКБ-2025», </a:t>
            </a:r>
            <a:r>
              <a:rPr lang="ru-RU" sz="800" dirty="0">
                <a:solidFill>
                  <a:schemeClr val="tx1"/>
                </a:solidFill>
              </a:rPr>
              <a:t>продуктивной занятости и развития массового предпринимательства на 2017-2021 годы «</a:t>
            </a:r>
            <a:r>
              <a:rPr lang="ru-RU" sz="800" dirty="0" err="1">
                <a:solidFill>
                  <a:schemeClr val="tx1"/>
                </a:solidFill>
              </a:rPr>
              <a:t>Енбек</a:t>
            </a:r>
            <a:r>
              <a:rPr lang="ru-RU" sz="800" dirty="0">
                <a:solidFill>
                  <a:schemeClr val="tx1"/>
                </a:solidFill>
              </a:rPr>
              <a:t>», спецпроекта «</a:t>
            </a:r>
            <a:r>
              <a:rPr lang="ru-RU" sz="800" dirty="0" err="1">
                <a:solidFill>
                  <a:schemeClr val="tx1"/>
                </a:solidFill>
              </a:rPr>
              <a:t>Ауыл</a:t>
            </a:r>
            <a:r>
              <a:rPr lang="ru-RU" sz="800" dirty="0">
                <a:solidFill>
                  <a:schemeClr val="tx1"/>
                </a:solidFill>
              </a:rPr>
              <a:t>-ел </a:t>
            </a:r>
            <a:r>
              <a:rPr lang="ru-RU" sz="800" dirty="0" err="1">
                <a:solidFill>
                  <a:schemeClr val="tx1"/>
                </a:solidFill>
              </a:rPr>
              <a:t>бесігі</a:t>
            </a:r>
            <a:r>
              <a:rPr lang="ru-RU" sz="800" dirty="0" smtClean="0">
                <a:solidFill>
                  <a:schemeClr val="tx1"/>
                </a:solidFill>
              </a:rPr>
              <a:t>»</a:t>
            </a:r>
            <a:endParaRPr lang="ru-RU" sz="800" dirty="0">
              <a:solidFill>
                <a:schemeClr val="tx1"/>
              </a:solidFill>
            </a:endParaRPr>
          </a:p>
          <a:p>
            <a:pPr marL="88900" indent="-82550">
              <a:buFont typeface="Arial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</a:rPr>
              <a:t>Укрупнение личных подсобных хозяйств, что позволит увеличить экспортный </a:t>
            </a:r>
            <a:r>
              <a:rPr lang="ru-RU" sz="800" dirty="0" smtClean="0">
                <a:solidFill>
                  <a:schemeClr val="tx1"/>
                </a:solidFill>
              </a:rPr>
              <a:t>потенциал</a:t>
            </a:r>
            <a:endParaRPr lang="ru-RU" sz="800" dirty="0">
              <a:solidFill>
                <a:schemeClr val="tx1"/>
              </a:solidFill>
            </a:endParaRPr>
          </a:p>
          <a:p>
            <a:pPr marL="88900" indent="-82550">
              <a:buFont typeface="Arial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</a:rPr>
              <a:t>Увеличение доли высокорентабельных культур в структуре посевной </a:t>
            </a:r>
            <a:r>
              <a:rPr lang="ru-RU" sz="800" dirty="0" smtClean="0">
                <a:solidFill>
                  <a:schemeClr val="tx1"/>
                </a:solidFill>
              </a:rPr>
              <a:t>площади</a:t>
            </a:r>
            <a:endParaRPr lang="ru-RU" sz="800" dirty="0">
              <a:solidFill>
                <a:schemeClr val="tx1"/>
              </a:solidFill>
            </a:endParaRPr>
          </a:p>
          <a:p>
            <a:pPr marL="88900" indent="-82550">
              <a:buFont typeface="Arial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</a:rPr>
              <a:t>Создание </a:t>
            </a:r>
            <a:r>
              <a:rPr lang="ru-RU" sz="800" dirty="0" err="1">
                <a:solidFill>
                  <a:schemeClr val="tx1"/>
                </a:solidFill>
              </a:rPr>
              <a:t>машино</a:t>
            </a:r>
            <a:r>
              <a:rPr lang="ru-RU" sz="800" dirty="0">
                <a:solidFill>
                  <a:schemeClr val="tx1"/>
                </a:solidFill>
              </a:rPr>
              <a:t>-технологической станции путем укрупнения  мелких сельско-хозяйственных </a:t>
            </a:r>
            <a:r>
              <a:rPr lang="ru-RU" sz="800" dirty="0" smtClean="0">
                <a:solidFill>
                  <a:schemeClr val="tx1"/>
                </a:solidFill>
              </a:rPr>
              <a:t>производств</a:t>
            </a:r>
            <a:endParaRPr lang="ru-RU" sz="800" dirty="0">
              <a:solidFill>
                <a:schemeClr val="tx1"/>
              </a:solidFill>
            </a:endParaRPr>
          </a:p>
          <a:p>
            <a:pPr marL="88900" indent="-82550">
              <a:buFont typeface="Arial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</a:rPr>
              <a:t>Расширение сети сельских кредитных товариществ и сельских потребительских </a:t>
            </a:r>
            <a:r>
              <a:rPr lang="ru-RU" sz="800" dirty="0" smtClean="0">
                <a:solidFill>
                  <a:schemeClr val="tx1"/>
                </a:solidFill>
              </a:rPr>
              <a:t>кооперативов</a:t>
            </a:r>
            <a:endParaRPr lang="ru-RU" sz="800" dirty="0">
              <a:solidFill>
                <a:schemeClr val="tx1"/>
              </a:solidFill>
            </a:endParaRPr>
          </a:p>
          <a:p>
            <a:pPr marL="88900" indent="-82550">
              <a:buFont typeface="Arial" pitchFamily="34" charset="0"/>
              <a:buChar char="•"/>
            </a:pPr>
            <a:endParaRPr lang="ru-RU" sz="800" dirty="0">
              <a:solidFill>
                <a:schemeClr val="tx1"/>
              </a:solidFill>
            </a:endParaRPr>
          </a:p>
        </p:txBody>
      </p:sp>
      <p:grpSp>
        <p:nvGrpSpPr>
          <p:cNvPr id="11" name="Shape 821"/>
          <p:cNvGrpSpPr>
            <a:grpSpLocks noChangeAspect="1"/>
          </p:cNvGrpSpPr>
          <p:nvPr/>
        </p:nvGrpSpPr>
        <p:grpSpPr>
          <a:xfrm>
            <a:off x="323528" y="2934486"/>
            <a:ext cx="432880" cy="421636"/>
            <a:chOff x="5926225" y="921350"/>
            <a:chExt cx="517800" cy="504350"/>
          </a:xfrm>
        </p:grpSpPr>
        <p:sp>
          <p:nvSpPr>
            <p:cNvPr id="12" name="Shape 822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0" t="0" r="0" b="0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823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0" t="0" r="0" b="0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967"/>
          <p:cNvSpPr>
            <a:spLocks noChangeAspect="1"/>
          </p:cNvSpPr>
          <p:nvPr/>
        </p:nvSpPr>
        <p:spPr>
          <a:xfrm>
            <a:off x="359272" y="909352"/>
            <a:ext cx="360287" cy="360309"/>
          </a:xfrm>
          <a:custGeom>
            <a:avLst/>
            <a:gdLst/>
            <a:ahLst/>
            <a:cxnLst/>
            <a:rect l="0" t="0" r="0" b="0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968"/>
          <p:cNvSpPr>
            <a:spLocks noChangeAspect="1"/>
          </p:cNvSpPr>
          <p:nvPr/>
        </p:nvSpPr>
        <p:spPr>
          <a:xfrm>
            <a:off x="4699026" y="2934066"/>
            <a:ext cx="370748" cy="324000"/>
          </a:xfrm>
          <a:custGeom>
            <a:avLst/>
            <a:gdLst/>
            <a:ahLst/>
            <a:cxnLst/>
            <a:rect l="0" t="0" r="0" b="0"/>
            <a:pathLst>
              <a:path w="16266" h="14215" extrusionOk="0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969"/>
          <p:cNvSpPr>
            <a:spLocks noChangeAspect="1"/>
          </p:cNvSpPr>
          <p:nvPr/>
        </p:nvSpPr>
        <p:spPr>
          <a:xfrm>
            <a:off x="4709752" y="909352"/>
            <a:ext cx="360022" cy="360000"/>
          </a:xfrm>
          <a:custGeom>
            <a:avLst/>
            <a:gdLst/>
            <a:ahLst/>
            <a:cxnLst/>
            <a:rect l="0" t="0" r="0" b="0"/>
            <a:pathLst>
              <a:path w="16414" h="16413" extrusionOk="0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Прямоугольник 16"/>
          <p:cNvSpPr/>
          <p:nvPr/>
        </p:nvSpPr>
        <p:spPr>
          <a:xfrm>
            <a:off x="5124854" y="909350"/>
            <a:ext cx="3623609" cy="19504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ru-RU" sz="1000" b="1" dirty="0" smtClean="0">
                <a:solidFill>
                  <a:schemeClr val="tx1"/>
                </a:solidFill>
              </a:rPr>
              <a:t>Слабые стороны: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 smtClean="0">
                <a:solidFill>
                  <a:schemeClr val="tx1"/>
                </a:solidFill>
              </a:rPr>
              <a:t>Низкая </a:t>
            </a:r>
            <a:r>
              <a:rPr lang="ru-RU" sz="800" dirty="0">
                <a:solidFill>
                  <a:schemeClr val="tx1"/>
                </a:solidFill>
              </a:rPr>
              <a:t>доля региона в экономике </a:t>
            </a:r>
            <a:r>
              <a:rPr lang="ru-RU" sz="800" dirty="0" smtClean="0">
                <a:solidFill>
                  <a:schemeClr val="tx1"/>
                </a:solidFill>
              </a:rPr>
              <a:t>страны</a:t>
            </a:r>
            <a:endParaRPr lang="en-US" sz="800" dirty="0" smtClean="0">
              <a:solidFill>
                <a:schemeClr val="tx1"/>
              </a:solidFill>
            </a:endParaRPr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 smtClean="0">
                <a:solidFill>
                  <a:schemeClr val="tx1"/>
                </a:solidFill>
              </a:rPr>
              <a:t>Уровень </a:t>
            </a:r>
            <a:r>
              <a:rPr lang="ru-RU" sz="800" dirty="0">
                <a:solidFill>
                  <a:schemeClr val="tx1"/>
                </a:solidFill>
              </a:rPr>
              <a:t>безработицы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</a:rPr>
              <a:t>Объём экспорта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</a:rPr>
              <a:t>Большое количество личных подсобных хозяйств с низкими финансовыми и производственными возможностями; 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</a:rPr>
              <a:t>Недостаточный  уровень механизации и сохраняющийся уровень износа сельскохозяйственной </a:t>
            </a:r>
            <a:r>
              <a:rPr lang="ru-RU" sz="800" dirty="0" smtClean="0">
                <a:solidFill>
                  <a:schemeClr val="tx1"/>
                </a:solidFill>
              </a:rPr>
              <a:t>техники</a:t>
            </a:r>
            <a:endParaRPr lang="ru-RU" sz="800" dirty="0">
              <a:solidFill>
                <a:schemeClr val="tx1"/>
              </a:solidFill>
            </a:endParaRPr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</a:rPr>
              <a:t>Износ оросительной </a:t>
            </a:r>
            <a:r>
              <a:rPr lang="ru-RU" sz="800" dirty="0" smtClean="0">
                <a:solidFill>
                  <a:schemeClr val="tx1"/>
                </a:solidFill>
              </a:rPr>
              <a:t>инфраструктуры</a:t>
            </a:r>
            <a:endParaRPr lang="ru-RU" sz="800" dirty="0">
              <a:solidFill>
                <a:schemeClr val="tx1"/>
              </a:solidFill>
            </a:endParaRPr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 err="1">
                <a:solidFill>
                  <a:schemeClr val="tx1"/>
                </a:solidFill>
              </a:rPr>
              <a:t>Мелкотоварность</a:t>
            </a:r>
            <a:r>
              <a:rPr lang="ru-RU" sz="800" dirty="0">
                <a:solidFill>
                  <a:schemeClr val="tx1"/>
                </a:solidFill>
              </a:rPr>
              <a:t>, почти 80% скота содержится в личных подсобных </a:t>
            </a:r>
            <a:r>
              <a:rPr lang="ru-RU" sz="800" dirty="0" smtClean="0">
                <a:solidFill>
                  <a:schemeClr val="tx1"/>
                </a:solidFill>
              </a:rPr>
              <a:t>хозяйствах</a:t>
            </a:r>
            <a:endParaRPr lang="ru-RU" sz="800" dirty="0">
              <a:solidFill>
                <a:schemeClr val="tx1"/>
              </a:solidFill>
            </a:endParaRPr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 smtClean="0">
                <a:solidFill>
                  <a:schemeClr val="tx1"/>
                </a:solidFill>
              </a:rPr>
              <a:t>БВУ слабо </a:t>
            </a:r>
            <a:r>
              <a:rPr lang="ru-RU" sz="800" dirty="0">
                <a:solidFill>
                  <a:schemeClr val="tx1"/>
                </a:solidFill>
              </a:rPr>
              <a:t>кредитуют сельское хозяйство из-за отсутствия залогового капитала</a:t>
            </a:r>
            <a:r>
              <a:rPr lang="ru-RU" sz="800" dirty="0" smtClean="0">
                <a:solidFill>
                  <a:schemeClr val="tx1"/>
                </a:solidFill>
              </a:rPr>
              <a:t>.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 smtClean="0">
                <a:solidFill>
                  <a:schemeClr val="tx1"/>
                </a:solidFill>
              </a:rPr>
              <a:t>Конкуренция с соседними странами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24855" y="2953922"/>
            <a:ext cx="3623608" cy="178557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ru-RU" sz="1000" b="1" dirty="0" smtClean="0">
                <a:solidFill>
                  <a:schemeClr val="tx1"/>
                </a:solidFill>
              </a:rPr>
              <a:t>Угрозы :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 smtClean="0">
                <a:solidFill>
                  <a:schemeClr val="tx1"/>
                </a:solidFill>
              </a:rPr>
              <a:t>Усиление </a:t>
            </a:r>
            <a:r>
              <a:rPr lang="ru-RU" sz="800" dirty="0">
                <a:solidFill>
                  <a:schemeClr val="tx1"/>
                </a:solidFill>
              </a:rPr>
              <a:t>конкуренции на агропродовольственном рынке в рамках ЕЭП и </a:t>
            </a:r>
            <a:r>
              <a:rPr lang="ru-RU" sz="800" dirty="0" smtClean="0">
                <a:solidFill>
                  <a:schemeClr val="tx1"/>
                </a:solidFill>
              </a:rPr>
              <a:t>ВТО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 smtClean="0">
                <a:solidFill>
                  <a:schemeClr val="tx1"/>
                </a:solidFill>
              </a:rPr>
              <a:t>Снижение </a:t>
            </a:r>
            <a:r>
              <a:rPr lang="ru-RU" sz="800" dirty="0">
                <a:solidFill>
                  <a:schemeClr val="tx1"/>
                </a:solidFill>
              </a:rPr>
              <a:t>объёма </a:t>
            </a:r>
            <a:r>
              <a:rPr lang="ru-RU" sz="800" dirty="0" smtClean="0">
                <a:solidFill>
                  <a:schemeClr val="tx1"/>
                </a:solidFill>
              </a:rPr>
              <a:t>экспорта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 smtClean="0">
                <a:solidFill>
                  <a:schemeClr val="tx1"/>
                </a:solidFill>
              </a:rPr>
              <a:t>Внутренний </a:t>
            </a:r>
            <a:r>
              <a:rPr lang="ru-RU" sz="800" dirty="0">
                <a:solidFill>
                  <a:schemeClr val="tx1"/>
                </a:solidFill>
              </a:rPr>
              <a:t>рост цен на энергетическую  и транспортную инфраструктуру, что влияет на конкурентоспособность выпускаемой продукции.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</a:rPr>
              <a:t>Доминирование в сельском хозяйстве личных подсобных хозяйств (особенно в животноводстве), ограниченных как в финансовых, так и в технологических возможностях, что отрицательно влияет на развитие отрасли, внедрению новых технологий;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</a:rPr>
              <a:t>Проблемы кредитования сельского населения, в связи со слабой залоговой базой, низкий уровень информированности населения в вопросах сельской кооперации и механизмов.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8596" y="128422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36216" y="335454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786314" y="127208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786314" y="326922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695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7037560" cy="742950"/>
          </a:xfrm>
        </p:spPr>
        <p:txBody>
          <a:bodyPr>
            <a:noAutofit/>
          </a:bodyPr>
          <a:lstStyle/>
          <a:p>
            <a:r>
              <a:rPr lang="ru-RU" sz="2000" b="1" dirty="0"/>
              <a:t>3</a:t>
            </a:r>
            <a:r>
              <a:rPr lang="ru-RU" sz="2000" b="1" dirty="0" smtClean="0"/>
              <a:t>. Перспективы развития по компонентам ВРП </a:t>
            </a:r>
            <a:br>
              <a:rPr lang="ru-RU" sz="2000" b="1" dirty="0" smtClean="0"/>
            </a:br>
            <a:r>
              <a:rPr lang="ru-RU" sz="2000" b="1" dirty="0" smtClean="0"/>
              <a:t>на примере </a:t>
            </a:r>
            <a:r>
              <a:rPr lang="ru-RU" sz="2000" b="1" dirty="0" err="1"/>
              <a:t>Жамбылской</a:t>
            </a:r>
            <a:r>
              <a:rPr lang="ru-RU" sz="2000" b="1" dirty="0"/>
              <a:t> области</a:t>
            </a: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25</a:t>
            </a:fld>
            <a:endParaRPr lang="ru-RU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692150201"/>
              </p:ext>
            </p:extLst>
          </p:nvPr>
        </p:nvGraphicFramePr>
        <p:xfrm>
          <a:off x="2398698" y="1000114"/>
          <a:ext cx="3643338" cy="3603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62620" y="1332000"/>
            <a:ext cx="2248778" cy="2954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noAutofit/>
          </a:bodyPr>
          <a:lstStyle/>
          <a:p>
            <a:pPr marL="79375" indent="-79375">
              <a:spcAft>
                <a:spcPts val="600"/>
              </a:spcAft>
              <a:buFont typeface="Arial" pitchFamily="34" charset="0"/>
              <a:buChar char="•"/>
            </a:pPr>
            <a:r>
              <a:rPr lang="ru-RU" sz="900" dirty="0"/>
              <a:t>Номинальные денежные доходы населения и уровень зарплат растут, что должно стимулировать развитие сферы розничной торговли и </a:t>
            </a:r>
            <a:r>
              <a:rPr lang="ru-RU" sz="900" dirty="0" smtClean="0"/>
              <a:t>услуг</a:t>
            </a:r>
          </a:p>
          <a:p>
            <a:pPr marL="79375" indent="-79375">
              <a:spcAft>
                <a:spcPts val="600"/>
              </a:spcAft>
              <a:buFont typeface="Arial" pitchFamily="34" charset="0"/>
              <a:buChar char="•"/>
            </a:pPr>
            <a:endParaRPr lang="ru-RU" sz="900" dirty="0" smtClean="0"/>
          </a:p>
          <a:p>
            <a:pPr marL="79375" indent="-79375">
              <a:spcAft>
                <a:spcPts val="600"/>
              </a:spcAft>
              <a:buFont typeface="Arial" pitchFamily="34" charset="0"/>
              <a:buChar char="•"/>
            </a:pPr>
            <a:r>
              <a:rPr lang="ru-RU" sz="900" dirty="0" smtClean="0"/>
              <a:t>Развитие </a:t>
            </a:r>
            <a:r>
              <a:rPr lang="ru-RU" sz="900" dirty="0"/>
              <a:t>сферы </a:t>
            </a:r>
            <a:r>
              <a:rPr lang="ru-RU" sz="900" dirty="0" smtClean="0"/>
              <a:t>обрабатывающей промышленности за счет госпрограмм </a:t>
            </a:r>
            <a:r>
              <a:rPr lang="ru-RU" sz="900" b="1" dirty="0" smtClean="0"/>
              <a:t>будет иметь заметный эффект на экономику региона</a:t>
            </a:r>
          </a:p>
          <a:p>
            <a:pPr marL="79375" indent="-79375">
              <a:spcAft>
                <a:spcPts val="600"/>
              </a:spcAft>
              <a:buFont typeface="Arial" pitchFamily="34" charset="0"/>
              <a:buChar char="•"/>
            </a:pPr>
            <a:endParaRPr lang="ru-RU" sz="900" b="1" dirty="0"/>
          </a:p>
          <a:p>
            <a:pPr marL="79375" indent="-79375">
              <a:spcAft>
                <a:spcPts val="600"/>
              </a:spcAft>
              <a:buFont typeface="Arial" pitchFamily="34" charset="0"/>
              <a:buChar char="•"/>
            </a:pPr>
            <a:r>
              <a:rPr lang="ru-RU" sz="900" dirty="0"/>
              <a:t>Освоение новых минерально-сырьевых </a:t>
            </a:r>
            <a:r>
              <a:rPr lang="ru-RU" sz="900" dirty="0" smtClean="0"/>
              <a:t>ресурсов, расширение </a:t>
            </a:r>
            <a:r>
              <a:rPr lang="ru-RU" sz="900" dirty="0"/>
              <a:t>ассортимента и номенклатуры изделий и функциональных материалов в соответствии с технологическим потенциалом </a:t>
            </a:r>
            <a:r>
              <a:rPr lang="ru-RU" sz="900" dirty="0" smtClean="0"/>
              <a:t>промышленности повысит </a:t>
            </a:r>
            <a:r>
              <a:rPr lang="ru-RU" sz="900" dirty="0"/>
              <a:t>инвестиционную </a:t>
            </a:r>
            <a:r>
              <a:rPr lang="ru-RU" sz="900" dirty="0" smtClean="0"/>
              <a:t>привлекательность</a:t>
            </a:r>
            <a:endParaRPr lang="ru-RU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6000760" y="2809131"/>
            <a:ext cx="2988000" cy="15628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noAutofit/>
          </a:bodyPr>
          <a:lstStyle/>
          <a:p>
            <a:pPr marL="79375" indent="-79375">
              <a:buFont typeface="Arial" pitchFamily="34" charset="0"/>
              <a:buChar char="•"/>
            </a:pPr>
            <a:r>
              <a:rPr lang="ru-RU" sz="1000" dirty="0"/>
              <a:t>Рост экспорта из региона в основном обеспечивают </a:t>
            </a:r>
            <a:r>
              <a:rPr lang="ru-RU" sz="1000" dirty="0" smtClean="0"/>
              <a:t>обрабатывающая промышленность</a:t>
            </a:r>
            <a:endParaRPr lang="ru-RU" sz="1000" dirty="0">
              <a:solidFill>
                <a:srgbClr val="C00000"/>
              </a:solidFill>
            </a:endParaRPr>
          </a:p>
          <a:p>
            <a:pPr marL="79375" indent="-79375">
              <a:buFont typeface="Arial" pitchFamily="34" charset="0"/>
              <a:buChar char="•"/>
            </a:pPr>
            <a:r>
              <a:rPr lang="ru-RU" sz="1000" b="1" dirty="0" smtClean="0"/>
              <a:t>Возможные источники для роста чистого экспорта региона:</a:t>
            </a:r>
          </a:p>
          <a:p>
            <a:pPr marL="180975" indent="-79375">
              <a:buFont typeface="Arial" pitchFamily="34" charset="0"/>
              <a:buChar char="•"/>
            </a:pPr>
            <a:r>
              <a:rPr lang="ru-RU" sz="800" i="1" dirty="0"/>
              <a:t>Разработка новых месторождений полезных </a:t>
            </a:r>
            <a:r>
              <a:rPr lang="ru-RU" sz="800" i="1" dirty="0" smtClean="0"/>
              <a:t>ископаемых</a:t>
            </a:r>
          </a:p>
          <a:p>
            <a:pPr marL="180975" indent="-79375">
              <a:buFont typeface="Arial" pitchFamily="34" charset="0"/>
              <a:buChar char="•"/>
            </a:pPr>
            <a:r>
              <a:rPr lang="ru-RU" sz="800" i="1" dirty="0" smtClean="0"/>
              <a:t>Обеспечение </a:t>
            </a:r>
            <a:r>
              <a:rPr lang="ru-RU" sz="800" i="1" dirty="0" err="1"/>
              <a:t>сельхозформирований</a:t>
            </a:r>
            <a:r>
              <a:rPr lang="ru-RU" sz="800" i="1" dirty="0"/>
              <a:t> и мелких переработчиков сельхозпродукции оптово-розничным звеном (строительство заводов по переработке с/х </a:t>
            </a:r>
            <a:r>
              <a:rPr lang="ru-RU" sz="800" i="1" dirty="0" err="1"/>
              <a:t>прод</a:t>
            </a:r>
            <a:r>
              <a:rPr lang="ru-RU" sz="800" i="1" dirty="0" smtClean="0"/>
              <a:t>.)</a:t>
            </a:r>
            <a:endParaRPr lang="ru-RU" sz="8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00760" y="1203598"/>
            <a:ext cx="2988000" cy="15121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noAutofit/>
          </a:bodyPr>
          <a:lstStyle/>
          <a:p>
            <a:pPr marL="79375" indent="-79375">
              <a:spcAft>
                <a:spcPts val="200"/>
              </a:spcAft>
              <a:buFont typeface="Arial" pitchFamily="34" charset="0"/>
              <a:buChar char="•"/>
            </a:pPr>
            <a:r>
              <a:rPr lang="ru-RU" sz="900" dirty="0"/>
              <a:t>В предыдущие годы строительство за счет инвестиций крупных предприятий положительно повлияло на экономику города</a:t>
            </a:r>
          </a:p>
          <a:p>
            <a:pPr>
              <a:spcAft>
                <a:spcPts val="200"/>
              </a:spcAft>
            </a:pPr>
            <a:r>
              <a:rPr lang="ru-RU" sz="1000" b="1" dirty="0"/>
              <a:t>Необходимые меры для роста источников инвестиций:</a:t>
            </a:r>
          </a:p>
          <a:p>
            <a:pPr marL="180975" lvl="1" indent="-79375">
              <a:buFont typeface="Arial" pitchFamily="34" charset="0"/>
              <a:buChar char="•"/>
            </a:pPr>
            <a:r>
              <a:rPr lang="ru-RU" sz="800" dirty="0"/>
              <a:t>Модернизация / расширение парка сельхозтехники</a:t>
            </a:r>
          </a:p>
          <a:p>
            <a:pPr marL="180975" lvl="1" indent="-79375">
              <a:buFont typeface="Arial" pitchFamily="34" charset="0"/>
              <a:buChar char="•"/>
            </a:pPr>
            <a:r>
              <a:rPr lang="ru-RU" sz="800" dirty="0"/>
              <a:t>Привлечение инвестиций / финансирования на создание новых производств в обрабатывающей </a:t>
            </a:r>
            <a:r>
              <a:rPr lang="ru-RU" sz="800" dirty="0" smtClean="0"/>
              <a:t>промышленности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84932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3</a:t>
            </a:r>
            <a:r>
              <a:rPr lang="ru-RU" sz="2000" b="1" dirty="0" smtClean="0"/>
              <a:t>. </a:t>
            </a:r>
            <a:r>
              <a:rPr lang="ru-RU" sz="2000" b="1" dirty="0"/>
              <a:t>Перспективные направления</a:t>
            </a:r>
            <a:br>
              <a:rPr lang="ru-RU" sz="2000" b="1" dirty="0"/>
            </a:br>
            <a:r>
              <a:rPr lang="ru-RU" sz="2000" b="1" dirty="0"/>
              <a:t>для инвестирования в МСБ региона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179512" y="1479575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Условия для развития секторов экономики 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9512" y="2761937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Направления инвестиций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9512" y="423974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Источники доходов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79512" y="915566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Секторы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09773" y="1196463"/>
            <a:ext cx="1974163" cy="129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1100" b="1" dirty="0"/>
              <a:t>Рынок: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1000" i="1" dirty="0" err="1">
                <a:solidFill>
                  <a:schemeClr val="tx1"/>
                </a:solidFill>
              </a:rPr>
              <a:t>Вн</a:t>
            </a:r>
            <a:r>
              <a:rPr lang="ru-RU" sz="1000" i="1" dirty="0">
                <a:solidFill>
                  <a:schemeClr val="tx1"/>
                </a:solidFill>
              </a:rPr>
              <a:t>. рынок и население приграничных городов </a:t>
            </a:r>
            <a:r>
              <a:rPr lang="ru-RU" sz="1000" i="1" dirty="0" smtClean="0">
                <a:solidFill>
                  <a:schemeClr val="tx1"/>
                </a:solidFill>
              </a:rPr>
              <a:t>КР</a:t>
            </a:r>
          </a:p>
          <a:p>
            <a:r>
              <a:rPr lang="ru-RU" sz="1100" b="1" dirty="0"/>
              <a:t>Высокий потенциал: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1000" i="1" dirty="0">
                <a:solidFill>
                  <a:schemeClr val="tx1"/>
                </a:solidFill>
              </a:rPr>
              <a:t>Увеличение рынков сбыта, расширение производства, развитие </a:t>
            </a:r>
            <a:r>
              <a:rPr lang="ru-RU" sz="1000" i="1" dirty="0" smtClean="0">
                <a:solidFill>
                  <a:schemeClr val="tx1"/>
                </a:solidFill>
              </a:rPr>
              <a:t>сельского хозяйства </a:t>
            </a:r>
            <a:r>
              <a:rPr lang="ru-RU" sz="1000" i="1" dirty="0">
                <a:solidFill>
                  <a:schemeClr val="tx1"/>
                </a:solidFill>
              </a:rPr>
              <a:t>и пищевой </a:t>
            </a:r>
            <a:r>
              <a:rPr lang="ru-RU" sz="1000" i="1" dirty="0" smtClean="0">
                <a:solidFill>
                  <a:schemeClr val="tx1"/>
                </a:solidFill>
              </a:rPr>
              <a:t>промышленности</a:t>
            </a:r>
            <a:endParaRPr lang="ru-RU" sz="1000" i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09773" y="2622063"/>
            <a:ext cx="1974163" cy="684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ru-RU" sz="1000" dirty="0"/>
              <a:t>Средние проекты </a:t>
            </a:r>
            <a:r>
              <a:rPr lang="ru-RU" sz="1000" dirty="0" err="1" smtClean="0"/>
              <a:t>юр.лиц</a:t>
            </a:r>
            <a:endParaRPr lang="ru-RU" sz="1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109773" y="4227981"/>
            <a:ext cx="1974163" cy="50400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900" dirty="0" smtClean="0">
                <a:solidFill>
                  <a:schemeClr val="bg1"/>
                </a:solidFill>
              </a:rPr>
              <a:t>Оказание услуг </a:t>
            </a:r>
            <a:r>
              <a:rPr lang="ru-RU" sz="900" dirty="0">
                <a:solidFill>
                  <a:schemeClr val="bg1"/>
                </a:solidFill>
              </a:rPr>
              <a:t>на местный </a:t>
            </a:r>
            <a:r>
              <a:rPr lang="ru-RU" sz="900" dirty="0" smtClean="0">
                <a:solidFill>
                  <a:schemeClr val="bg1"/>
                </a:solidFill>
              </a:rPr>
              <a:t>рынок</a:t>
            </a:r>
            <a:r>
              <a:rPr lang="ru-RU" sz="9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19" name="Прямая со стрелкой 18"/>
          <p:cNvCxnSpPr>
            <a:stCxn id="16" idx="2"/>
            <a:endCxn id="11" idx="0"/>
          </p:cNvCxnSpPr>
          <p:nvPr/>
        </p:nvCxnSpPr>
        <p:spPr>
          <a:xfrm>
            <a:off x="5096855" y="2492463"/>
            <a:ext cx="0" cy="129600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31" name="Прямая со стрелкой 30"/>
          <p:cNvCxnSpPr>
            <a:stCxn id="11" idx="2"/>
            <a:endCxn id="13" idx="0"/>
          </p:cNvCxnSpPr>
          <p:nvPr/>
        </p:nvCxnSpPr>
        <p:spPr>
          <a:xfrm>
            <a:off x="5096855" y="3306063"/>
            <a:ext cx="0" cy="921918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33" name="TextBox 32"/>
          <p:cNvSpPr txBox="1"/>
          <p:nvPr/>
        </p:nvSpPr>
        <p:spPr>
          <a:xfrm>
            <a:off x="4197241" y="943262"/>
            <a:ext cx="1799968" cy="204693"/>
          </a:xfrm>
          <a:prstGeom prst="rect">
            <a:avLst/>
          </a:prstGeom>
          <a:noFill/>
        </p:spPr>
        <p:txBody>
          <a:bodyPr wrap="square" lIns="36000" tIns="0" rIns="36000" bIns="0" rtlCol="0" anchor="ctr" anchorCtr="0">
            <a:noAutofit/>
          </a:bodyPr>
          <a:lstStyle/>
          <a:p>
            <a:pPr algn="ctr"/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Обрабатывающая </a:t>
            </a:r>
            <a:r>
              <a:rPr lang="ru-RU" sz="1100" b="1" dirty="0" err="1">
                <a:solidFill>
                  <a:schemeClr val="accent6">
                    <a:lumMod val="75000"/>
                  </a:schemeClr>
                </a:solidFill>
              </a:rPr>
              <a:t>пром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207854" y="1198020"/>
            <a:ext cx="2756633" cy="129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1000" b="1" dirty="0" smtClean="0"/>
              <a:t>Высокий потенциал: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700" i="1" dirty="0">
                <a:solidFill>
                  <a:schemeClr val="tx1"/>
                </a:solidFill>
              </a:rPr>
              <a:t>Общая земельная площадь области составляет 14426,3 тыс. га, в том числе: сельхозугодий – 4589,3 тыс. га (31,8%), из них пашни – 781,8 тыс. га (5,4%)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700" i="1" dirty="0" smtClean="0">
                <a:solidFill>
                  <a:schemeClr val="tx1"/>
                </a:solidFill>
              </a:rPr>
              <a:t>Регион </a:t>
            </a:r>
            <a:r>
              <a:rPr lang="ru-RU" sz="700" i="1" dirty="0">
                <a:solidFill>
                  <a:schemeClr val="tx1"/>
                </a:solidFill>
              </a:rPr>
              <a:t>занимает лидирующие позиции в республике: по производству сафлора и бахчевых </a:t>
            </a:r>
            <a:r>
              <a:rPr lang="ru-RU" sz="700" i="1" dirty="0" smtClean="0">
                <a:solidFill>
                  <a:schemeClr val="tx1"/>
                </a:solidFill>
              </a:rPr>
              <a:t>культур, </a:t>
            </a:r>
            <a:r>
              <a:rPr lang="ru-RU" sz="700" i="1" dirty="0">
                <a:solidFill>
                  <a:schemeClr val="tx1"/>
                </a:solidFill>
              </a:rPr>
              <a:t>овощных культур и </a:t>
            </a:r>
            <a:r>
              <a:rPr lang="ru-RU" sz="700" i="1" dirty="0" smtClean="0">
                <a:solidFill>
                  <a:schemeClr val="tx1"/>
                </a:solidFill>
              </a:rPr>
              <a:t>кукурузы,  ячменя, </a:t>
            </a:r>
            <a:r>
              <a:rPr lang="ru-RU" sz="700" i="1" dirty="0">
                <a:solidFill>
                  <a:schemeClr val="tx1"/>
                </a:solidFill>
              </a:rPr>
              <a:t>овцы, шерсть и шкуры </a:t>
            </a:r>
            <a:r>
              <a:rPr lang="ru-RU" sz="700" i="1" dirty="0" smtClean="0">
                <a:solidFill>
                  <a:schemeClr val="tx1"/>
                </a:solidFill>
              </a:rPr>
              <a:t>МРС, мяса.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700" i="1" dirty="0" smtClean="0">
                <a:solidFill>
                  <a:schemeClr val="tx1"/>
                </a:solidFill>
              </a:rPr>
              <a:t>Выход </a:t>
            </a:r>
            <a:r>
              <a:rPr lang="ru-RU" sz="700" i="1" dirty="0">
                <a:solidFill>
                  <a:schemeClr val="tx1"/>
                </a:solidFill>
              </a:rPr>
              <a:t>из сырьевой направленности предприятий отрасли СХ с учетом глубокой переработки продукции </a:t>
            </a:r>
            <a:r>
              <a:rPr lang="ru-RU" sz="700" i="1" dirty="0" smtClean="0">
                <a:solidFill>
                  <a:schemeClr val="tx1"/>
                </a:solidFill>
              </a:rPr>
              <a:t>СХ</a:t>
            </a:r>
            <a:endParaRPr lang="ru-RU" sz="700" i="1" dirty="0">
              <a:solidFill>
                <a:schemeClr val="tx1"/>
              </a:solidFill>
            </a:endParaRPr>
          </a:p>
          <a:p>
            <a:pPr marL="79375" indent="-79375">
              <a:buFont typeface="Arial" pitchFamily="34" charset="0"/>
              <a:buChar char="•"/>
            </a:pPr>
            <a:r>
              <a:rPr lang="ru-RU" sz="700" i="1" dirty="0" smtClean="0">
                <a:solidFill>
                  <a:schemeClr val="tx1"/>
                </a:solidFill>
              </a:rPr>
              <a:t>Укрупнение </a:t>
            </a:r>
            <a:r>
              <a:rPr lang="ru-RU" sz="700" i="1" dirty="0">
                <a:solidFill>
                  <a:schemeClr val="tx1"/>
                </a:solidFill>
              </a:rPr>
              <a:t>личных подсобных хозяйств, что позволит увеличить экспортный потенциал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07855" y="2623620"/>
            <a:ext cx="2756632" cy="68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>
              <a:spcAft>
                <a:spcPts val="600"/>
              </a:spcAft>
            </a:pPr>
            <a:r>
              <a:rPr lang="ru-RU" sz="800" dirty="0" smtClean="0"/>
              <a:t>Средние проекты </a:t>
            </a:r>
            <a:r>
              <a:rPr lang="ru-RU" sz="800" dirty="0" err="1" smtClean="0"/>
              <a:t>юр.лиц</a:t>
            </a:r>
            <a:r>
              <a:rPr lang="ru-RU" sz="800" dirty="0" smtClean="0"/>
              <a:t>, малые проекты МСП, микро проекты ММСП</a:t>
            </a:r>
          </a:p>
          <a:p>
            <a:pPr algn="ctr">
              <a:spcAft>
                <a:spcPts val="600"/>
              </a:spcAft>
            </a:pPr>
            <a:r>
              <a:rPr lang="ru-RU" sz="800" dirty="0" smtClean="0"/>
              <a:t>Сектора: </a:t>
            </a:r>
            <a:r>
              <a:rPr lang="ru-RU" sz="800" dirty="0"/>
              <a:t>зерновых и зернобобовых культур, </a:t>
            </a:r>
            <a:r>
              <a:rPr lang="ru-RU" sz="800" dirty="0" smtClean="0"/>
              <a:t>семеноводство и выращивание цветов, разведение скота и птиц, рыболовство, выращивание свеклы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791799" y="3461291"/>
            <a:ext cx="1172688" cy="6155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>
              <a:spcAft>
                <a:spcPts val="600"/>
              </a:spcAft>
            </a:pPr>
            <a:r>
              <a:rPr lang="ru-RU" sz="1000" dirty="0" smtClean="0"/>
              <a:t>Транспорт и складирование</a:t>
            </a:r>
            <a:endParaRPr lang="ru-RU" sz="1000" dirty="0"/>
          </a:p>
        </p:txBody>
      </p:sp>
      <p:cxnSp>
        <p:nvCxnSpPr>
          <p:cNvPr id="20" name="Прямая со стрелкой 19"/>
          <p:cNvCxnSpPr>
            <a:stCxn id="3" idx="2"/>
            <a:endCxn id="7" idx="0"/>
          </p:cNvCxnSpPr>
          <p:nvPr/>
        </p:nvCxnSpPr>
        <p:spPr>
          <a:xfrm>
            <a:off x="7586171" y="2494020"/>
            <a:ext cx="0" cy="129600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6207855" y="4229538"/>
            <a:ext cx="2756632" cy="5024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000" dirty="0"/>
              <a:t>Поставка на местный рынок, экспорт во все регионы РК и ближний за рубеж </a:t>
            </a:r>
            <a:endParaRPr lang="ru-RU" sz="1000" dirty="0" smtClean="0"/>
          </a:p>
          <a:p>
            <a:pPr algn="ctr"/>
            <a:r>
              <a:rPr lang="ru-RU" sz="1000" dirty="0" smtClean="0"/>
              <a:t>(СНГ, Китай)</a:t>
            </a:r>
            <a:endParaRPr lang="ru-RU" sz="1000" dirty="0"/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8321795" y="3308608"/>
            <a:ext cx="0" cy="152684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8321795" y="4076807"/>
            <a:ext cx="0" cy="152684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47" name="TextBox 46"/>
          <p:cNvSpPr txBox="1"/>
          <p:nvPr/>
        </p:nvSpPr>
        <p:spPr>
          <a:xfrm>
            <a:off x="6387727" y="943262"/>
            <a:ext cx="2304256" cy="204693"/>
          </a:xfrm>
          <a:prstGeom prst="rect">
            <a:avLst/>
          </a:prstGeom>
          <a:noFill/>
        </p:spPr>
        <p:txBody>
          <a:bodyPr wrap="square" lIns="36000" tIns="0" rIns="36000" bIns="0" rtlCol="0" anchor="ctr" anchorCtr="0">
            <a:noAutofit/>
          </a:bodyPr>
          <a:lstStyle/>
          <a:p>
            <a:pPr algn="ctr"/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Агропромышленный комплекс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588224" y="3461292"/>
            <a:ext cx="1131567" cy="6155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>
              <a:spcAft>
                <a:spcPts val="600"/>
              </a:spcAft>
            </a:pPr>
            <a:r>
              <a:rPr lang="ru-RU" sz="1000" dirty="0" smtClean="0"/>
              <a:t>Проекты </a:t>
            </a:r>
            <a:r>
              <a:rPr lang="ru-RU" sz="1000" dirty="0"/>
              <a:t>по переработке сельхозпродукции 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6423647" y="3307572"/>
            <a:ext cx="0" cy="921919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7215735" y="3306357"/>
            <a:ext cx="0" cy="152684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7215735" y="4074556"/>
            <a:ext cx="0" cy="152684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291296" y="1196463"/>
            <a:ext cx="2704640" cy="1296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1000" b="1" dirty="0"/>
              <a:t>Полезные ресурсы</a:t>
            </a:r>
            <a:r>
              <a:rPr lang="ru-RU" sz="1000" b="1" dirty="0" smtClean="0"/>
              <a:t>:</a:t>
            </a:r>
            <a:endParaRPr lang="ru-RU" sz="1000" b="1" dirty="0"/>
          </a:p>
          <a:p>
            <a:pPr marL="79375" indent="-79375">
              <a:buFont typeface="Arial" pitchFamily="34" charset="0"/>
              <a:buChar char="•"/>
            </a:pPr>
            <a:r>
              <a:rPr lang="ru-RU" sz="1000" dirty="0"/>
              <a:t>В области разведаны месторождения </a:t>
            </a:r>
            <a:r>
              <a:rPr lang="ru-RU" sz="1000" dirty="0" smtClean="0"/>
              <a:t>фосфоритов, плавикового шпата, золота, меди, урана</a:t>
            </a:r>
            <a:endParaRPr lang="en-US" sz="1000" dirty="0"/>
          </a:p>
          <a:p>
            <a:pPr marL="79375" indent="-79375">
              <a:buFont typeface="Arial" pitchFamily="34" charset="0"/>
              <a:buChar char="•"/>
            </a:pPr>
            <a:r>
              <a:rPr lang="ru-RU" sz="1000" dirty="0" smtClean="0"/>
              <a:t>Также в области находятся несколько месторождений </a:t>
            </a:r>
            <a:r>
              <a:rPr lang="ru-RU" sz="1000" dirty="0"/>
              <a:t>природного газа, и </a:t>
            </a:r>
            <a:r>
              <a:rPr lang="ru-RU" sz="1000" dirty="0" smtClean="0"/>
              <a:t>запасы </a:t>
            </a:r>
            <a:r>
              <a:rPr lang="ru-RU" sz="1000" dirty="0"/>
              <a:t>кормовой и технической соли составляют 10 млн т.</a:t>
            </a:r>
          </a:p>
          <a:p>
            <a:pPr marL="79375" indent="-79375">
              <a:buFont typeface="Arial" pitchFamily="34" charset="0"/>
              <a:buChar char="•"/>
            </a:pPr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91296" y="2622063"/>
            <a:ext cx="2704640" cy="68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>
              <a:spcAft>
                <a:spcPts val="600"/>
              </a:spcAft>
            </a:pPr>
            <a:r>
              <a:rPr lang="ru-RU" sz="1200" dirty="0"/>
              <a:t>Крупные инвестиционные проекты</a:t>
            </a:r>
          </a:p>
        </p:txBody>
      </p:sp>
      <p:cxnSp>
        <p:nvCxnSpPr>
          <p:cNvPr id="23" name="Прямая со стрелкой 22"/>
          <p:cNvCxnSpPr>
            <a:stCxn id="17" idx="2"/>
            <a:endCxn id="10" idx="0"/>
          </p:cNvCxnSpPr>
          <p:nvPr/>
        </p:nvCxnSpPr>
        <p:spPr>
          <a:xfrm>
            <a:off x="2643616" y="2492463"/>
            <a:ext cx="0" cy="129600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291296" y="4227982"/>
            <a:ext cx="2704640" cy="504006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200" dirty="0"/>
              <a:t>Экспорт во все регионы РК и ближний за</a:t>
            </a:r>
            <a:r>
              <a:rPr lang="en-US" sz="1200" dirty="0"/>
              <a:t> </a:t>
            </a:r>
            <a:r>
              <a:rPr lang="ru-RU" sz="1200" dirty="0"/>
              <a:t>рубеж (РФ, Китай)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291296" y="943262"/>
            <a:ext cx="2880320" cy="204693"/>
          </a:xfrm>
          <a:prstGeom prst="rect">
            <a:avLst/>
          </a:prstGeom>
          <a:noFill/>
        </p:spPr>
        <p:txBody>
          <a:bodyPr wrap="square" lIns="36000" tIns="0" rIns="36000" bIns="0" rtlCol="0" anchor="ctr" anchorCtr="0">
            <a:noAutofit/>
          </a:bodyPr>
          <a:lstStyle/>
          <a:p>
            <a:pPr algn="ctr"/>
            <a:r>
              <a:rPr lang="ru-RU" sz="1100" b="1" dirty="0">
                <a:solidFill>
                  <a:schemeClr val="accent2">
                    <a:lumMod val="75000"/>
                  </a:schemeClr>
                </a:solidFill>
              </a:rPr>
              <a:t>Горнодобывающая </a:t>
            </a:r>
            <a:r>
              <a:rPr lang="ru-RU" sz="1100" b="1" dirty="0" err="1">
                <a:solidFill>
                  <a:schemeClr val="accent2">
                    <a:lumMod val="75000"/>
                  </a:schemeClr>
                </a:solidFill>
              </a:rPr>
              <a:t>пром</a:t>
            </a: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1619672" y="3459735"/>
            <a:ext cx="2376264" cy="6155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>
              <a:spcAft>
                <a:spcPts val="600"/>
              </a:spcAft>
            </a:pPr>
            <a:r>
              <a:rPr lang="ru-RU" sz="1000" dirty="0" smtClean="0"/>
              <a:t>Косвенно развивается МСП за счет выполнения заказов крупных компаний (логистика, строительство, обрабатывающая </a:t>
            </a:r>
            <a:r>
              <a:rPr lang="ru-RU" sz="1000" dirty="0" err="1" smtClean="0"/>
              <a:t>пром</a:t>
            </a:r>
            <a:r>
              <a:rPr lang="ru-RU" sz="1000" dirty="0" smtClean="0"/>
              <a:t>.)</a:t>
            </a:r>
            <a:endParaRPr lang="ru-RU" sz="1000" dirty="0"/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2731456" y="3306016"/>
            <a:ext cx="0" cy="152684"/>
          </a:xfrm>
          <a:prstGeom prst="straightConnector1">
            <a:avLst/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2731456" y="4075251"/>
            <a:ext cx="0" cy="152684"/>
          </a:xfrm>
          <a:prstGeom prst="straightConnector1">
            <a:avLst/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507320" y="3306016"/>
            <a:ext cx="0" cy="921919"/>
          </a:xfrm>
          <a:prstGeom prst="straightConnector1">
            <a:avLst/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22367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3</a:t>
            </a:r>
            <a:r>
              <a:rPr lang="ru-RU" sz="2000" b="1" dirty="0" smtClean="0"/>
              <a:t>. </a:t>
            </a:r>
            <a:r>
              <a:rPr lang="ru-RU" sz="2000" b="1" dirty="0"/>
              <a:t>Перспективные продукты для развития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ru-RU" sz="2000" b="1" dirty="0" smtClean="0"/>
              <a:t>и </a:t>
            </a:r>
            <a:r>
              <a:rPr lang="ru-RU" sz="2000" b="1" dirty="0"/>
              <a:t>поставки в регионы РК и </a:t>
            </a:r>
            <a:r>
              <a:rPr lang="ru-RU" sz="2000" b="1" dirty="0" smtClean="0"/>
              <a:t>за рубеж</a:t>
            </a:r>
            <a:endParaRPr lang="ru-RU" sz="20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27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985127"/>
              </p:ext>
            </p:extLst>
          </p:nvPr>
        </p:nvGraphicFramePr>
        <p:xfrm>
          <a:off x="179514" y="915567"/>
          <a:ext cx="8640960" cy="364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9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6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6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43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8172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Наименование товара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Какие</a:t>
                      </a:r>
                      <a:r>
                        <a:rPr lang="ru-RU" sz="800" baseline="0" dirty="0" smtClean="0"/>
                        <a:t> соседние регионы РК и стран </a:t>
                      </a:r>
                      <a:r>
                        <a:rPr lang="ru-RU" sz="800" baseline="0" dirty="0" err="1" smtClean="0"/>
                        <a:t>ближ</a:t>
                      </a:r>
                      <a:r>
                        <a:rPr lang="ru-RU" sz="800" baseline="0" dirty="0" smtClean="0"/>
                        <a:t>. зарубежья импортируют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Годовой импорт соседних</a:t>
                      </a:r>
                      <a:r>
                        <a:rPr lang="ru-RU" sz="800" baseline="0" dirty="0" smtClean="0"/>
                        <a:t> регионов и стран </a:t>
                      </a:r>
                      <a:r>
                        <a:rPr lang="ru-RU" sz="800" baseline="0" dirty="0" err="1" smtClean="0"/>
                        <a:t>ближ</a:t>
                      </a:r>
                      <a:r>
                        <a:rPr lang="ru-RU" sz="800" baseline="0" dirty="0" smtClean="0"/>
                        <a:t>. зарубежья, </a:t>
                      </a:r>
                      <a:r>
                        <a:rPr lang="en-US" sz="800" baseline="0" dirty="0" smtClean="0"/>
                        <a:t>$</a:t>
                      </a:r>
                      <a:r>
                        <a:rPr lang="ru-RU" sz="800" baseline="0" dirty="0" smtClean="0"/>
                        <a:t>млн.</a:t>
                      </a:r>
                      <a:endParaRPr lang="ru-RU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Откуда импортируется продукция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Какие регионы РК</a:t>
                      </a:r>
                      <a:r>
                        <a:rPr lang="ru-RU" sz="800" baseline="0" dirty="0" smtClean="0"/>
                        <a:t> могут заместить импортную продукцию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Причины по которым</a:t>
                      </a:r>
                      <a:r>
                        <a:rPr lang="ru-RU" sz="800" baseline="0" dirty="0" smtClean="0"/>
                        <a:t> </a:t>
                      </a:r>
                      <a:r>
                        <a:rPr lang="ru-RU" sz="800" baseline="0" dirty="0" err="1" smtClean="0"/>
                        <a:t>Жамбылская</a:t>
                      </a:r>
                      <a:r>
                        <a:rPr lang="ru-RU" sz="800" baseline="0" dirty="0" smtClean="0"/>
                        <a:t> и </a:t>
                      </a:r>
                      <a:r>
                        <a:rPr lang="ru-RU" sz="800" baseline="0" dirty="0" err="1" smtClean="0"/>
                        <a:t>др.обл.РК</a:t>
                      </a:r>
                      <a:r>
                        <a:rPr lang="ru-RU" sz="800" baseline="0" dirty="0" smtClean="0"/>
                        <a:t> могут заместить импорт или экспортировать</a:t>
                      </a:r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881"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Машины, оборудование, транспортные средства, приборы и аппараты (тракторы, бульдозеры, техника для сельского хозяйства, насосы) 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Карагандинская обл., </a:t>
                      </a:r>
                      <a:r>
                        <a:rPr lang="ru-RU" sz="700" dirty="0" err="1" smtClean="0"/>
                        <a:t>Алматинская</a:t>
                      </a:r>
                      <a:r>
                        <a:rPr lang="ru-RU" sz="700" dirty="0" smtClean="0"/>
                        <a:t> обл., </a:t>
                      </a:r>
                      <a:r>
                        <a:rPr lang="ru-RU" sz="700" dirty="0" err="1" smtClean="0"/>
                        <a:t>Жамбылская</a:t>
                      </a:r>
                      <a:r>
                        <a:rPr lang="ru-RU" sz="700" dirty="0" smtClean="0"/>
                        <a:t> обл., Чуйская</a:t>
                      </a:r>
                      <a:r>
                        <a:rPr lang="ru-RU" sz="700" baseline="0" dirty="0" smtClean="0"/>
                        <a:t> обл. КР, </a:t>
                      </a:r>
                      <a:r>
                        <a:rPr lang="ru-RU" sz="700" baseline="0" dirty="0" err="1" smtClean="0"/>
                        <a:t>Таласская</a:t>
                      </a:r>
                      <a:r>
                        <a:rPr lang="ru-RU" sz="700" baseline="0" dirty="0" smtClean="0"/>
                        <a:t> обл. КР</a:t>
                      </a:r>
                      <a:endParaRPr lang="ru-RU" sz="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160,3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Китай, Германия, Франция, Австрия, Турция, Швеция и др.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err="1" smtClean="0"/>
                        <a:t>Акмолинская</a:t>
                      </a:r>
                      <a:r>
                        <a:rPr lang="ru-RU" sz="700" dirty="0" smtClean="0"/>
                        <a:t>,</a:t>
                      </a:r>
                      <a:r>
                        <a:rPr lang="ru-RU" sz="700" baseline="0" dirty="0" smtClean="0"/>
                        <a:t> Павлодарская, СКО, </a:t>
                      </a:r>
                      <a:r>
                        <a:rPr lang="ru-RU" sz="700" baseline="0" dirty="0" err="1" smtClean="0"/>
                        <a:t>Костанайская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Наличие предприятий</a:t>
                      </a:r>
                      <a:r>
                        <a:rPr lang="ru-RU" sz="700" baseline="0" dirty="0" smtClean="0"/>
                        <a:t> по производству сельхоз. техники.</a:t>
                      </a:r>
                      <a:endParaRPr lang="ru-RU" sz="7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311909"/>
                  </a:ext>
                </a:extLst>
              </a:tr>
              <a:tr h="376881"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solidFill>
                            <a:schemeClr val="tx1"/>
                          </a:solidFill>
                        </a:rPr>
                        <a:t>Сахар тростниковый или свекловичный и химически чистая сахароза, в твердом состоянии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err="1" smtClean="0"/>
                        <a:t>Жамбылская</a:t>
                      </a:r>
                      <a:r>
                        <a:rPr lang="ru-RU" sz="700" dirty="0" smtClean="0"/>
                        <a:t>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46,1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Бразилия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err="1" smtClean="0"/>
                        <a:t>Алматинская</a:t>
                      </a:r>
                      <a:r>
                        <a:rPr lang="ru-RU" sz="700" dirty="0" smtClean="0"/>
                        <a:t> обл., </a:t>
                      </a:r>
                      <a:r>
                        <a:rPr lang="ru-RU" sz="700" dirty="0" err="1" smtClean="0"/>
                        <a:t>Жамбылская</a:t>
                      </a:r>
                      <a:r>
                        <a:rPr lang="ru-RU" sz="700" dirty="0" smtClean="0"/>
                        <a:t> обл.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Наличие предприятий</a:t>
                      </a:r>
                      <a:r>
                        <a:rPr lang="ru-RU" sz="700" baseline="0" dirty="0" smtClean="0"/>
                        <a:t> по производству сахара</a:t>
                      </a:r>
                      <a:endParaRPr lang="ru-RU" sz="7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22219"/>
                  </a:ext>
                </a:extLst>
              </a:tr>
              <a:tr h="416978"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Мясо и пищевые субпродукты домашней птицы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err="1" smtClean="0"/>
                        <a:t>Жамбылская</a:t>
                      </a:r>
                      <a:r>
                        <a:rPr lang="ru-RU" sz="700" dirty="0" smtClean="0"/>
                        <a:t> обл., Карагандинская обл., </a:t>
                      </a:r>
                      <a:r>
                        <a:rPr lang="ru-RU" sz="700" dirty="0" err="1" smtClean="0"/>
                        <a:t>Алматинская</a:t>
                      </a:r>
                      <a:r>
                        <a:rPr lang="ru-RU" sz="700" dirty="0" smtClean="0"/>
                        <a:t>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21,0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США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err="1" smtClean="0"/>
                        <a:t>Алматинская</a:t>
                      </a:r>
                      <a:r>
                        <a:rPr lang="ru-RU" sz="700" dirty="0" smtClean="0"/>
                        <a:t> обл., г. Алматы,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ru-RU" sz="700" baseline="0" dirty="0" smtClean="0"/>
                        <a:t>г. Шымкент, </a:t>
                      </a:r>
                      <a:r>
                        <a:rPr lang="ru-RU" sz="700" dirty="0" err="1" smtClean="0"/>
                        <a:t>Костанайская</a:t>
                      </a:r>
                      <a:r>
                        <a:rPr lang="ru-RU" sz="700" dirty="0" smtClean="0"/>
                        <a:t>, </a:t>
                      </a:r>
                      <a:r>
                        <a:rPr lang="ru-RU" sz="700" dirty="0" err="1" smtClean="0"/>
                        <a:t>Акмолинская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Наличие</a:t>
                      </a:r>
                      <a:r>
                        <a:rPr lang="ru-RU" sz="700" baseline="0" dirty="0" smtClean="0"/>
                        <a:t> дешевого корма и всех остальных ресурсов</a:t>
                      </a:r>
                      <a:endParaRPr lang="ru-RU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346134"/>
                  </a:ext>
                </a:extLst>
              </a:tr>
              <a:tr h="571236"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КРС живой 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err="1" smtClean="0"/>
                        <a:t>Жамбылская</a:t>
                      </a:r>
                      <a:r>
                        <a:rPr lang="ru-RU" sz="700" dirty="0" smtClean="0"/>
                        <a:t> обл., Карагандинская обл., </a:t>
                      </a:r>
                      <a:r>
                        <a:rPr lang="ru-RU" sz="700" dirty="0" err="1" smtClean="0"/>
                        <a:t>Алматинская</a:t>
                      </a:r>
                      <a:r>
                        <a:rPr lang="ru-RU" sz="700" dirty="0" smtClean="0"/>
                        <a:t>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19,</a:t>
                      </a:r>
                      <a:r>
                        <a:rPr lang="ru-RU" sz="700" dirty="0" smtClean="0"/>
                        <a:t>0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США, Украина, Польша, Германия, Чехия, Нидерланды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err="1" smtClean="0"/>
                        <a:t>Костанайская</a:t>
                      </a:r>
                      <a:r>
                        <a:rPr lang="ru-RU" sz="700" dirty="0" smtClean="0"/>
                        <a:t>, </a:t>
                      </a:r>
                      <a:r>
                        <a:rPr lang="ru-RU" sz="700" dirty="0" err="1" smtClean="0"/>
                        <a:t>Акмолинская</a:t>
                      </a:r>
                      <a:r>
                        <a:rPr lang="ru-RU" sz="700" dirty="0" smtClean="0"/>
                        <a:t>, СКО, Павлодарская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Наличие</a:t>
                      </a:r>
                      <a:r>
                        <a:rPr lang="ru-RU" sz="700" baseline="0" dirty="0" smtClean="0"/>
                        <a:t> дешевого корма и всех остальных ресурсов</a:t>
                      </a:r>
                      <a:endParaRPr lang="ru-RU" sz="7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172"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Лекарственные средства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err="1" smtClean="0"/>
                        <a:t>Жамбылская</a:t>
                      </a:r>
                      <a:r>
                        <a:rPr lang="ru-RU" sz="700" dirty="0" smtClean="0"/>
                        <a:t> обл., Карагандинская обл., </a:t>
                      </a:r>
                      <a:r>
                        <a:rPr lang="ru-RU" sz="700" dirty="0" err="1" smtClean="0"/>
                        <a:t>Алматинская</a:t>
                      </a:r>
                      <a:r>
                        <a:rPr lang="ru-RU" sz="700" dirty="0" smtClean="0"/>
                        <a:t>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64,6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Германия, Испания, Украина,</a:t>
                      </a:r>
                      <a:r>
                        <a:rPr lang="ru-RU" sz="700" baseline="0" dirty="0" smtClean="0"/>
                        <a:t> Австрия, Франция, Индия и др.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г. Шымкент, г. Алматы, Карагандинская,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Наличие предприятий</a:t>
                      </a:r>
                      <a:r>
                        <a:rPr lang="ru-RU" sz="700" baseline="0" dirty="0" smtClean="0"/>
                        <a:t> по производству лекарственных средств</a:t>
                      </a:r>
                      <a:endParaRPr lang="ru-RU" sz="7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978"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Сыры и творог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err="1" smtClean="0"/>
                        <a:t>Жамбылская</a:t>
                      </a:r>
                      <a:r>
                        <a:rPr lang="ru-RU" sz="700" dirty="0" smtClean="0"/>
                        <a:t> обл., Карагандинская обл., </a:t>
                      </a:r>
                      <a:r>
                        <a:rPr lang="ru-RU" sz="700" dirty="0" err="1" smtClean="0"/>
                        <a:t>Алматинская</a:t>
                      </a:r>
                      <a:r>
                        <a:rPr lang="ru-RU" sz="700" dirty="0" smtClean="0"/>
                        <a:t>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5,8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Франция, Италия, Литва и др.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err="1" smtClean="0"/>
                        <a:t>Жамбылская</a:t>
                      </a:r>
                      <a:r>
                        <a:rPr lang="ru-RU" sz="700" baseline="0" dirty="0" smtClean="0"/>
                        <a:t> обл., </a:t>
                      </a:r>
                      <a:r>
                        <a:rPr lang="ru-RU" sz="700" baseline="0" dirty="0" err="1" smtClean="0"/>
                        <a:t>Алматинская</a:t>
                      </a:r>
                      <a:r>
                        <a:rPr lang="ru-RU" sz="700" baseline="0" dirty="0" smtClean="0"/>
                        <a:t> обл., </a:t>
                      </a:r>
                      <a:r>
                        <a:rPr lang="ru-RU" sz="700" dirty="0" err="1" smtClean="0"/>
                        <a:t>Костанайская</a:t>
                      </a:r>
                      <a:r>
                        <a:rPr lang="ru-RU" sz="700" dirty="0" smtClean="0"/>
                        <a:t> обл., </a:t>
                      </a:r>
                      <a:r>
                        <a:rPr lang="ru-RU" sz="700" dirty="0" err="1" smtClean="0"/>
                        <a:t>Акмолинская</a:t>
                      </a:r>
                      <a:r>
                        <a:rPr lang="ru-RU" sz="700" baseline="0" dirty="0" smtClean="0"/>
                        <a:t> обл. и др.</a:t>
                      </a:r>
                      <a:endParaRPr lang="ru-RU" sz="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Наличие предприятий</a:t>
                      </a:r>
                      <a:r>
                        <a:rPr lang="ru-RU" sz="700" baseline="0" dirty="0" smtClean="0"/>
                        <a:t> по производству молочной продукции</a:t>
                      </a:r>
                      <a:endParaRPr lang="ru-RU" sz="7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20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3</a:t>
            </a:r>
            <a:r>
              <a:rPr lang="ru-RU" sz="2000" b="1" dirty="0" smtClean="0"/>
              <a:t>. </a:t>
            </a:r>
            <a:r>
              <a:rPr lang="ru-RU" sz="2000" b="1" dirty="0"/>
              <a:t>Перспективные продукты для развития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ru-RU" sz="2000" b="1" dirty="0" smtClean="0"/>
              <a:t>и </a:t>
            </a:r>
            <a:r>
              <a:rPr lang="ru-RU" sz="2000" b="1" dirty="0"/>
              <a:t>поставки в регионы РК и </a:t>
            </a:r>
            <a:r>
              <a:rPr lang="ru-RU" sz="2000" b="1" dirty="0" smtClean="0"/>
              <a:t>за рубеж</a:t>
            </a:r>
            <a:endParaRPr lang="ru-RU" sz="20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28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927602"/>
              </p:ext>
            </p:extLst>
          </p:nvPr>
        </p:nvGraphicFramePr>
        <p:xfrm>
          <a:off x="179514" y="915567"/>
          <a:ext cx="8640960" cy="3847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9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6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6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43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741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Наименование товара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Какие</a:t>
                      </a:r>
                      <a:r>
                        <a:rPr lang="ru-RU" sz="800" baseline="0" dirty="0" smtClean="0"/>
                        <a:t> соседние регионы РК и стран </a:t>
                      </a:r>
                      <a:r>
                        <a:rPr lang="ru-RU" sz="800" baseline="0" dirty="0" err="1" smtClean="0"/>
                        <a:t>ближ</a:t>
                      </a:r>
                      <a:r>
                        <a:rPr lang="ru-RU" sz="800" baseline="0" dirty="0" smtClean="0"/>
                        <a:t>. зарубежья импортируют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Годовой импорт соседних</a:t>
                      </a:r>
                      <a:r>
                        <a:rPr lang="ru-RU" sz="800" baseline="0" dirty="0" smtClean="0"/>
                        <a:t> регионов и стран </a:t>
                      </a:r>
                      <a:r>
                        <a:rPr lang="ru-RU" sz="800" baseline="0" dirty="0" err="1" smtClean="0"/>
                        <a:t>ближ</a:t>
                      </a:r>
                      <a:r>
                        <a:rPr lang="ru-RU" sz="800" baseline="0" dirty="0" smtClean="0"/>
                        <a:t>. зарубежья, </a:t>
                      </a:r>
                      <a:r>
                        <a:rPr lang="en-US" sz="800" baseline="0" dirty="0" smtClean="0"/>
                        <a:t>$</a:t>
                      </a:r>
                      <a:r>
                        <a:rPr lang="ru-RU" sz="800" baseline="0" dirty="0" smtClean="0"/>
                        <a:t>млн.</a:t>
                      </a:r>
                      <a:endParaRPr lang="ru-RU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Откуда импортируется продукция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Какие регионы РК</a:t>
                      </a:r>
                      <a:r>
                        <a:rPr lang="ru-RU" sz="800" baseline="0" dirty="0" smtClean="0"/>
                        <a:t> могут заместить импортную продукцию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Причины по которым</a:t>
                      </a:r>
                      <a:r>
                        <a:rPr lang="ru-RU" sz="800" baseline="0" dirty="0" smtClean="0"/>
                        <a:t> </a:t>
                      </a:r>
                      <a:r>
                        <a:rPr lang="ru-RU" sz="800" baseline="0" dirty="0" err="1" smtClean="0"/>
                        <a:t>Костанайская</a:t>
                      </a:r>
                      <a:r>
                        <a:rPr lang="ru-RU" sz="800" baseline="0" dirty="0" smtClean="0"/>
                        <a:t> и </a:t>
                      </a:r>
                      <a:r>
                        <a:rPr lang="ru-RU" sz="800" baseline="0" dirty="0" err="1" smtClean="0"/>
                        <a:t>др.обл.РК</a:t>
                      </a:r>
                      <a:r>
                        <a:rPr lang="ru-RU" sz="800" baseline="0" dirty="0" smtClean="0"/>
                        <a:t> могут заместить импорт или экспортировать</a:t>
                      </a:r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58"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Срезанные цветы и бутоны 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Карагандинская обл., </a:t>
                      </a:r>
                      <a:r>
                        <a:rPr lang="ru-RU" sz="700" dirty="0" err="1" smtClean="0"/>
                        <a:t>Жамбылская</a:t>
                      </a:r>
                      <a:r>
                        <a:rPr lang="ru-RU" sz="700" dirty="0" smtClean="0"/>
                        <a:t> обл.,</a:t>
                      </a:r>
                      <a:r>
                        <a:rPr lang="ru-RU" sz="700" baseline="0" dirty="0" smtClean="0"/>
                        <a:t> </a:t>
                      </a:r>
                      <a:r>
                        <a:rPr lang="ru-RU" sz="700" dirty="0" err="1" smtClean="0"/>
                        <a:t>Алматинская</a:t>
                      </a:r>
                      <a:r>
                        <a:rPr lang="ru-RU" sz="700" dirty="0" smtClean="0"/>
                        <a:t>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51,5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Эквадор,</a:t>
                      </a:r>
                      <a:r>
                        <a:rPr lang="ru-RU" sz="700" baseline="0" dirty="0" smtClean="0"/>
                        <a:t> Колумбия, Нидерланды, Кения и </a:t>
                      </a:r>
                      <a:r>
                        <a:rPr lang="ru-RU" sz="700" baseline="0" dirty="0" err="1" smtClean="0"/>
                        <a:t>др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Павлодарская обл., </a:t>
                      </a:r>
                      <a:r>
                        <a:rPr lang="ru-RU" sz="700" dirty="0" err="1" smtClean="0"/>
                        <a:t>Алматинская</a:t>
                      </a:r>
                      <a:r>
                        <a:rPr lang="ru-RU" sz="700" dirty="0" smtClean="0"/>
                        <a:t> обл.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Перспективное </a:t>
                      </a:r>
                      <a:r>
                        <a:rPr lang="ru-RU" sz="700" dirty="0" err="1" smtClean="0"/>
                        <a:t>направ</a:t>
                      </a:r>
                      <a:r>
                        <a:rPr lang="ru-RU" sz="700" dirty="0" smtClean="0"/>
                        <a:t>. в регионе с развитым СХ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651898"/>
                  </a:ext>
                </a:extLst>
              </a:tr>
              <a:tr h="396058"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Кирпичи огнеупорные, блоки, плитки и аналогичные огнеупорные керамические строительные материалы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Карагандинская обл., </a:t>
                      </a:r>
                      <a:r>
                        <a:rPr lang="ru-RU" sz="700" dirty="0" err="1" smtClean="0"/>
                        <a:t>Жамбылская</a:t>
                      </a:r>
                      <a:r>
                        <a:rPr lang="ru-RU" sz="700" dirty="0" smtClean="0"/>
                        <a:t> обл.,</a:t>
                      </a:r>
                      <a:r>
                        <a:rPr lang="ru-RU" sz="700" baseline="0" dirty="0" smtClean="0"/>
                        <a:t> </a:t>
                      </a:r>
                      <a:r>
                        <a:rPr lang="ru-RU" sz="700" dirty="0" err="1" smtClean="0"/>
                        <a:t>Алматинская</a:t>
                      </a:r>
                      <a:r>
                        <a:rPr lang="ru-RU" sz="700" dirty="0" smtClean="0"/>
                        <a:t>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16,6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Китай, Турция, Германия, Франция и др.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err="1" smtClean="0"/>
                        <a:t>Костанайская</a:t>
                      </a:r>
                      <a:r>
                        <a:rPr lang="ru-RU" sz="700" dirty="0" smtClean="0"/>
                        <a:t> обл., </a:t>
                      </a:r>
                      <a:r>
                        <a:rPr lang="ru-RU" sz="700" dirty="0" err="1" smtClean="0"/>
                        <a:t>Алматинская</a:t>
                      </a:r>
                      <a:r>
                        <a:rPr lang="ru-RU" sz="700" dirty="0" smtClean="0"/>
                        <a:t> обл.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Наличие</a:t>
                      </a:r>
                      <a:r>
                        <a:rPr lang="ru-RU" sz="700" baseline="0" dirty="0" smtClean="0"/>
                        <a:t> дешевого корма и всех остальных ресурсов</a:t>
                      </a:r>
                      <a:endParaRPr lang="ru-RU" sz="7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200854"/>
                  </a:ext>
                </a:extLst>
              </a:tr>
              <a:tr h="425093"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Фрукты и сухофрукты 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Карагандинская обл., </a:t>
                      </a:r>
                      <a:r>
                        <a:rPr lang="ru-RU" sz="700" dirty="0" err="1" smtClean="0"/>
                        <a:t>Жамбылская</a:t>
                      </a:r>
                      <a:r>
                        <a:rPr lang="ru-RU" sz="700" dirty="0" smtClean="0"/>
                        <a:t> обл.,</a:t>
                      </a:r>
                      <a:r>
                        <a:rPr lang="ru-RU" sz="700" baseline="0" dirty="0" smtClean="0"/>
                        <a:t> </a:t>
                      </a:r>
                      <a:r>
                        <a:rPr lang="ru-RU" sz="700" dirty="0" err="1" smtClean="0"/>
                        <a:t>Алматинская</a:t>
                      </a:r>
                      <a:r>
                        <a:rPr lang="ru-RU" sz="700" dirty="0" smtClean="0"/>
                        <a:t>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57,8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Китай, Узбекистан, </a:t>
                      </a:r>
                      <a:r>
                        <a:rPr lang="ru-RU" sz="700" dirty="0" err="1" smtClean="0"/>
                        <a:t>Морокко</a:t>
                      </a:r>
                      <a:r>
                        <a:rPr lang="ru-RU" sz="700" dirty="0" smtClean="0"/>
                        <a:t>, Египет и др.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г. Шымкент, Туркестанская обл., </a:t>
                      </a:r>
                      <a:r>
                        <a:rPr lang="ru-RU" sz="700" dirty="0" err="1" smtClean="0"/>
                        <a:t>Алматинская</a:t>
                      </a:r>
                      <a:r>
                        <a:rPr lang="ru-RU" sz="700" dirty="0" smtClean="0"/>
                        <a:t> обл., 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Наличие плодородной земли и благоприятного климата</a:t>
                      </a:r>
                      <a:endParaRPr lang="ru-RU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558250"/>
                  </a:ext>
                </a:extLst>
              </a:tr>
              <a:tr h="498740"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Ткани хлопчатобумажные 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Карагандинская обл., </a:t>
                      </a:r>
                      <a:r>
                        <a:rPr lang="ru-RU" sz="700" dirty="0" err="1" smtClean="0"/>
                        <a:t>Жамбылская</a:t>
                      </a:r>
                      <a:r>
                        <a:rPr lang="ru-RU" sz="700" dirty="0" smtClean="0"/>
                        <a:t> обл.,</a:t>
                      </a:r>
                      <a:r>
                        <a:rPr lang="ru-RU" sz="700" baseline="0" dirty="0" smtClean="0"/>
                        <a:t> </a:t>
                      </a:r>
                      <a:r>
                        <a:rPr lang="ru-RU" sz="700" dirty="0" err="1" smtClean="0"/>
                        <a:t>Алматинская</a:t>
                      </a:r>
                      <a:r>
                        <a:rPr lang="ru-RU" sz="700" dirty="0" smtClean="0"/>
                        <a:t> обл., Чуйская</a:t>
                      </a:r>
                      <a:r>
                        <a:rPr lang="ru-RU" sz="700" baseline="0" dirty="0" smtClean="0"/>
                        <a:t> обл. КР, </a:t>
                      </a:r>
                      <a:r>
                        <a:rPr lang="ru-RU" sz="700" baseline="0" dirty="0" err="1" smtClean="0"/>
                        <a:t>Таласская</a:t>
                      </a:r>
                      <a:r>
                        <a:rPr lang="ru-RU" sz="700" baseline="0" dirty="0" smtClean="0"/>
                        <a:t> обл. КР</a:t>
                      </a:r>
                      <a:endParaRPr lang="ru-RU" sz="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28,0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Китай, Узбекистан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Туркестанская область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Наличие предприятий</a:t>
                      </a:r>
                      <a:r>
                        <a:rPr lang="ru-RU" sz="700" baseline="0" dirty="0" smtClean="0"/>
                        <a:t> по производству тканей из хлопка</a:t>
                      </a:r>
                      <a:endParaRPr lang="ru-RU" sz="7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599"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Мешки и пакеты упаковочные 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err="1" smtClean="0"/>
                        <a:t>Алматинская</a:t>
                      </a:r>
                      <a:r>
                        <a:rPr lang="ru-RU" sz="700" dirty="0" smtClean="0"/>
                        <a:t>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27,3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Китай, Узбекистан и др.</a:t>
                      </a:r>
                    </a:p>
                    <a:p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Актюбинская обл., СКО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Наличие предприятий</a:t>
                      </a:r>
                      <a:r>
                        <a:rPr lang="ru-RU" sz="700" baseline="0" dirty="0" smtClean="0"/>
                        <a:t> по производству мешков и пакетов</a:t>
                      </a:r>
                      <a:endParaRPr lang="ru-RU" sz="7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388522"/>
                  </a:ext>
                </a:extLst>
              </a:tr>
              <a:tr h="396058"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Химические волокна и химические нити 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Чуйская</a:t>
                      </a:r>
                      <a:r>
                        <a:rPr lang="ru-RU" sz="700" baseline="0" dirty="0" smtClean="0"/>
                        <a:t> обл. КР, </a:t>
                      </a:r>
                      <a:r>
                        <a:rPr lang="ru-RU" sz="700" baseline="0" dirty="0" err="1" smtClean="0"/>
                        <a:t>Таласская</a:t>
                      </a:r>
                      <a:r>
                        <a:rPr lang="ru-RU" sz="700" baseline="0" dirty="0" smtClean="0"/>
                        <a:t> обл. КР</a:t>
                      </a:r>
                      <a:endParaRPr lang="ru-RU" sz="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51,8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err="1" smtClean="0"/>
                        <a:t>Костанайская</a:t>
                      </a:r>
                      <a:r>
                        <a:rPr lang="ru-RU" sz="700" dirty="0" smtClean="0"/>
                        <a:t> обл., Туркестанская обл.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Наличие предприятий</a:t>
                      </a:r>
                      <a:r>
                        <a:rPr lang="ru-RU" sz="700" baseline="0" dirty="0" smtClean="0"/>
                        <a:t> по производству химических волокон и нитей</a:t>
                      </a:r>
                      <a:endParaRPr lang="ru-RU" sz="7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669864"/>
                  </a:ext>
                </a:extLst>
              </a:tr>
              <a:tr h="396058">
                <a:tc>
                  <a:txBody>
                    <a:bodyPr/>
                    <a:lstStyle/>
                    <a:p>
                      <a:r>
                        <a:rPr kumimoji="0" lang="ru-RU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Черные металлы и изделия из черных металлов </a:t>
                      </a:r>
                      <a:endParaRPr kumimoji="0" lang="ru-RU" sz="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Карагандинская обл., Чуйская</a:t>
                      </a:r>
                      <a:r>
                        <a:rPr lang="ru-RU" sz="700" baseline="0" dirty="0" smtClean="0"/>
                        <a:t> обл., </a:t>
                      </a:r>
                      <a:r>
                        <a:rPr lang="ru-RU" sz="700" baseline="0" dirty="0" err="1" smtClean="0"/>
                        <a:t>Таласская</a:t>
                      </a:r>
                      <a:r>
                        <a:rPr lang="ru-RU" sz="700" baseline="0" dirty="0" smtClean="0"/>
                        <a:t> обл.</a:t>
                      </a:r>
                      <a:endParaRPr lang="ru-RU" sz="700" dirty="0" smtClean="0"/>
                    </a:p>
                    <a:p>
                      <a:endParaRPr lang="ru-RU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b="0" dirty="0" smtClean="0"/>
                        <a:t>10,7</a:t>
                      </a:r>
                      <a:endParaRPr lang="ru-RU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Китай, Украина,</a:t>
                      </a:r>
                      <a:r>
                        <a:rPr lang="ru-RU" sz="700" baseline="0" dirty="0" smtClean="0"/>
                        <a:t> Турция, Германия</a:t>
                      </a:r>
                      <a:endParaRPr lang="ru-RU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err="1" smtClean="0"/>
                        <a:t>Акмолинская</a:t>
                      </a:r>
                      <a:r>
                        <a:rPr lang="ru-RU" sz="700" dirty="0" smtClean="0"/>
                        <a:t>, Карагандинская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Наличие богатых залежей сырья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156590"/>
                  </a:ext>
                </a:extLst>
              </a:tr>
              <a:tr h="343337">
                <a:tc>
                  <a:txBody>
                    <a:bodyPr/>
                    <a:lstStyle/>
                    <a:p>
                      <a:r>
                        <a:rPr kumimoji="0" lang="ru-RU" sz="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</a:t>
                      </a:r>
                      <a:endParaRPr kumimoji="0" lang="ru-RU" sz="7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b="1" dirty="0" smtClean="0"/>
                        <a:t>560,5</a:t>
                      </a:r>
                      <a:endParaRPr lang="ru-RU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451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1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3</a:t>
            </a:r>
            <a:r>
              <a:rPr lang="ru-RU" sz="2000" b="1" dirty="0" smtClean="0"/>
              <a:t>. Перспективные направления</a:t>
            </a:r>
            <a:br>
              <a:rPr lang="ru-RU" sz="2000" b="1" dirty="0" smtClean="0"/>
            </a:br>
            <a:r>
              <a:rPr lang="ru-RU" sz="2000" b="1" dirty="0" smtClean="0"/>
              <a:t>для инвестирования в МСБ региона</a:t>
            </a:r>
            <a:endParaRPr lang="ru-RU" sz="20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29</a:t>
            </a:fld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95536" y="1337970"/>
            <a:ext cx="4104456" cy="33940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</a:rPr>
              <a:t>Сахар тростниковый или свекловичный и химически чистая сахароза, в твердом состоянии </a:t>
            </a:r>
            <a:r>
              <a:rPr lang="ru-RU" sz="1000" i="1" dirty="0">
                <a:solidFill>
                  <a:schemeClr val="tx1"/>
                </a:solidFill>
              </a:rPr>
              <a:t>(существует возможность замещения </a:t>
            </a:r>
            <a:r>
              <a:rPr lang="ru-RU" sz="1000" i="1" dirty="0" err="1">
                <a:solidFill>
                  <a:schemeClr val="tx1"/>
                </a:solidFill>
              </a:rPr>
              <a:t>имп</a:t>
            </a:r>
            <a:r>
              <a:rPr lang="ru-RU" sz="1000" i="1" dirty="0">
                <a:solidFill>
                  <a:schemeClr val="tx1"/>
                </a:solidFill>
              </a:rPr>
              <a:t>. </a:t>
            </a:r>
            <a:r>
              <a:rPr lang="ru-RU" sz="1000" i="1" dirty="0" err="1">
                <a:solidFill>
                  <a:schemeClr val="tx1"/>
                </a:solidFill>
              </a:rPr>
              <a:t>прод</a:t>
            </a:r>
            <a:r>
              <a:rPr lang="ru-RU" sz="1000" i="1" dirty="0" smtClean="0">
                <a:solidFill>
                  <a:schemeClr val="tx1"/>
                </a:solidFill>
              </a:rPr>
              <a:t>.)</a:t>
            </a:r>
            <a:endParaRPr lang="ru-RU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</a:rPr>
              <a:t>Лук репчатый, лук шалот, чеснок, лук-порей </a:t>
            </a:r>
            <a:r>
              <a:rPr lang="ru-RU" sz="1000" dirty="0" smtClean="0">
                <a:solidFill>
                  <a:schemeClr val="tx1"/>
                </a:solidFill>
              </a:rPr>
              <a:t>(</a:t>
            </a:r>
            <a:r>
              <a:rPr lang="ru-RU" sz="1000" i="1" dirty="0">
                <a:solidFill>
                  <a:schemeClr val="tx1"/>
                </a:solidFill>
              </a:rPr>
              <a:t>развитое СХ</a:t>
            </a:r>
            <a:r>
              <a:rPr lang="ru-RU" sz="1000" dirty="0" smtClean="0">
                <a:solidFill>
                  <a:schemeClr val="tx1"/>
                </a:solidFill>
              </a:rPr>
              <a:t>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</a:rPr>
              <a:t>Машины, оборудование, транспортные средства, приборы и аппараты (тракторы, бульдозеры, техника для сельского хозяйства, насосы</a:t>
            </a:r>
            <a:r>
              <a:rPr lang="ru-RU" sz="1000" dirty="0" smtClean="0">
                <a:solidFill>
                  <a:schemeClr val="tx1"/>
                </a:solidFill>
              </a:rPr>
              <a:t>) </a:t>
            </a:r>
            <a:r>
              <a:rPr lang="ru-RU" sz="1000" i="1" dirty="0">
                <a:solidFill>
                  <a:schemeClr val="tx1"/>
                </a:solidFill>
              </a:rPr>
              <a:t>(наличие действ. предприятий по про-</a:t>
            </a:r>
            <a:r>
              <a:rPr lang="ru-RU" sz="1000" i="1" dirty="0" err="1">
                <a:solidFill>
                  <a:schemeClr val="tx1"/>
                </a:solidFill>
              </a:rPr>
              <a:t>ву</a:t>
            </a:r>
            <a:r>
              <a:rPr lang="ru-RU" sz="1000" i="1" dirty="0">
                <a:solidFill>
                  <a:schemeClr val="tx1"/>
                </a:solidFill>
              </a:rPr>
              <a:t> техники)</a:t>
            </a:r>
            <a:endParaRPr lang="ru-RU" sz="10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Изделия прочие из черных металлов </a:t>
            </a:r>
            <a:r>
              <a:rPr lang="ru-RU" sz="1000" i="1" dirty="0" smtClean="0">
                <a:solidFill>
                  <a:schemeClr val="tx1"/>
                </a:solidFill>
              </a:rPr>
              <a:t>(существует возможность замещения </a:t>
            </a:r>
            <a:r>
              <a:rPr lang="ru-RU" sz="1000" i="1" dirty="0" err="1" smtClean="0">
                <a:solidFill>
                  <a:schemeClr val="tx1"/>
                </a:solidFill>
              </a:rPr>
              <a:t>имп</a:t>
            </a:r>
            <a:r>
              <a:rPr lang="ru-RU" sz="1000" i="1" dirty="0" smtClean="0">
                <a:solidFill>
                  <a:schemeClr val="tx1"/>
                </a:solidFill>
              </a:rPr>
              <a:t>. </a:t>
            </a:r>
            <a:r>
              <a:rPr lang="ru-RU" sz="1000" i="1" dirty="0" err="1" smtClean="0">
                <a:solidFill>
                  <a:schemeClr val="tx1"/>
                </a:solidFill>
              </a:rPr>
              <a:t>прод</a:t>
            </a:r>
            <a:r>
              <a:rPr lang="ru-RU" sz="1000" i="1" dirty="0" smtClean="0">
                <a:solidFill>
                  <a:schemeClr val="tx1"/>
                </a:solidFill>
              </a:rPr>
              <a:t>.)</a:t>
            </a:r>
            <a:endParaRPr lang="ru-RU" sz="10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Лекарственные средства </a:t>
            </a:r>
            <a:r>
              <a:rPr lang="ru-RU" sz="1000" i="1" dirty="0" smtClean="0">
                <a:solidFill>
                  <a:schemeClr val="tx1"/>
                </a:solidFill>
              </a:rPr>
              <a:t>(существует возможность замещения </a:t>
            </a:r>
            <a:r>
              <a:rPr lang="ru-RU" sz="1000" i="1" dirty="0" err="1" smtClean="0">
                <a:solidFill>
                  <a:schemeClr val="tx1"/>
                </a:solidFill>
              </a:rPr>
              <a:t>имп</a:t>
            </a:r>
            <a:r>
              <a:rPr lang="ru-RU" sz="1000" i="1" dirty="0" smtClean="0">
                <a:solidFill>
                  <a:schemeClr val="tx1"/>
                </a:solidFill>
              </a:rPr>
              <a:t>. </a:t>
            </a:r>
            <a:r>
              <a:rPr lang="ru-RU" sz="1000" i="1" dirty="0" err="1" smtClean="0">
                <a:solidFill>
                  <a:schemeClr val="tx1"/>
                </a:solidFill>
              </a:rPr>
              <a:t>прод</a:t>
            </a:r>
            <a:r>
              <a:rPr lang="ru-RU" sz="1000" i="1" dirty="0" smtClean="0">
                <a:solidFill>
                  <a:schemeClr val="tx1"/>
                </a:solidFill>
              </a:rPr>
              <a:t>.)</a:t>
            </a:r>
            <a:endParaRPr lang="ru-RU" sz="10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Фрукты и сухофрукты </a:t>
            </a:r>
            <a:r>
              <a:rPr lang="ru-RU" sz="1000" i="1" dirty="0">
                <a:solidFill>
                  <a:schemeClr val="tx1"/>
                </a:solidFill>
              </a:rPr>
              <a:t>(существует</a:t>
            </a:r>
            <a:r>
              <a:rPr lang="ru-RU" sz="1000" i="1" dirty="0" smtClean="0">
                <a:solidFill>
                  <a:schemeClr val="tx1"/>
                </a:solidFill>
              </a:rPr>
              <a:t> </a:t>
            </a:r>
            <a:r>
              <a:rPr lang="ru-RU" sz="1000" i="1" dirty="0">
                <a:solidFill>
                  <a:schemeClr val="tx1"/>
                </a:solidFill>
              </a:rPr>
              <a:t>возможность замещения </a:t>
            </a:r>
            <a:r>
              <a:rPr lang="ru-RU" sz="1000" i="1" dirty="0" err="1">
                <a:solidFill>
                  <a:schemeClr val="tx1"/>
                </a:solidFill>
              </a:rPr>
              <a:t>имп</a:t>
            </a:r>
            <a:r>
              <a:rPr lang="ru-RU" sz="1000" i="1" dirty="0">
                <a:solidFill>
                  <a:schemeClr val="tx1"/>
                </a:solidFill>
              </a:rPr>
              <a:t>. </a:t>
            </a:r>
            <a:r>
              <a:rPr lang="ru-RU" sz="1000" i="1" dirty="0" err="1">
                <a:solidFill>
                  <a:schemeClr val="tx1"/>
                </a:solidFill>
              </a:rPr>
              <a:t>прод</a:t>
            </a:r>
            <a:r>
              <a:rPr lang="ru-RU" sz="1000" i="1" dirty="0">
                <a:solidFill>
                  <a:schemeClr val="tx1"/>
                </a:solidFill>
              </a:rPr>
              <a:t>.)</a:t>
            </a:r>
            <a:endParaRPr lang="ru-RU" sz="10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Мясо и пищевые субпродукты домашней птицы </a:t>
            </a:r>
            <a:r>
              <a:rPr lang="ru-RU" sz="1000" i="1" dirty="0" smtClean="0">
                <a:solidFill>
                  <a:schemeClr val="tx1"/>
                </a:solidFill>
              </a:rPr>
              <a:t>(развитое СХ)</a:t>
            </a:r>
            <a:endParaRPr lang="ru-RU" sz="10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</a:rPr>
              <a:t>Ткани </a:t>
            </a:r>
            <a:r>
              <a:rPr lang="ru-RU" sz="1000" dirty="0" smtClean="0">
                <a:solidFill>
                  <a:schemeClr val="tx1"/>
                </a:solidFill>
              </a:rPr>
              <a:t>хлопчатобумажные </a:t>
            </a:r>
            <a:r>
              <a:rPr lang="ru-RU" sz="1000" i="1" dirty="0" smtClean="0">
                <a:solidFill>
                  <a:schemeClr val="tx1"/>
                </a:solidFill>
              </a:rPr>
              <a:t>(развитое легкой промышленности)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Яйца птиц </a:t>
            </a:r>
            <a:r>
              <a:rPr lang="ru-RU" sz="1000" dirty="0">
                <a:solidFill>
                  <a:schemeClr val="tx1"/>
                </a:solidFill>
              </a:rPr>
              <a:t>(</a:t>
            </a:r>
            <a:r>
              <a:rPr lang="ru-RU" sz="1000" i="1" dirty="0">
                <a:solidFill>
                  <a:schemeClr val="tx1"/>
                </a:solidFill>
              </a:rPr>
              <a:t>развитое СХ</a:t>
            </a:r>
            <a:r>
              <a:rPr lang="ru-RU" sz="1000" dirty="0">
                <a:solidFill>
                  <a:schemeClr val="tx1"/>
                </a:solidFill>
              </a:rPr>
              <a:t>) </a:t>
            </a:r>
            <a:endParaRPr lang="ru-RU" sz="1000" dirty="0" smtClean="0">
              <a:solidFill>
                <a:schemeClr val="tx1"/>
              </a:solidFill>
            </a:endParaRPr>
          </a:p>
          <a:p>
            <a:endParaRPr lang="ru-RU" sz="900" dirty="0" smtClean="0">
              <a:solidFill>
                <a:schemeClr val="tx1"/>
              </a:solidFill>
            </a:endParaRPr>
          </a:p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Имеющаяся потребность оценивается на 390,0 млн. долл. США ежегодно</a:t>
            </a:r>
            <a:endParaRPr lang="ru-RU" sz="9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95536" y="906502"/>
            <a:ext cx="4104456" cy="430887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Замещение импортной продукции в </a:t>
            </a:r>
          </a:p>
          <a:p>
            <a:pPr algn="ctr"/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</a:rPr>
              <a:t>Жамбылской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обл. и др. регионах РК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644008" y="1347614"/>
            <a:ext cx="4104456" cy="33843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КРС живой </a:t>
            </a:r>
            <a:r>
              <a:rPr lang="ru-RU" sz="1000" i="1" dirty="0">
                <a:solidFill>
                  <a:schemeClr val="tx1"/>
                </a:solidFill>
              </a:rPr>
              <a:t>(продукт востребован во всем мире)</a:t>
            </a:r>
            <a:endParaRPr lang="ru-RU" sz="10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Баранина </a:t>
            </a:r>
            <a:r>
              <a:rPr lang="ru-RU" sz="1000" dirty="0">
                <a:solidFill>
                  <a:schemeClr val="tx1"/>
                </a:solidFill>
              </a:rPr>
              <a:t>или козлятина свежая </a:t>
            </a:r>
            <a:r>
              <a:rPr lang="ru-RU" sz="1000" i="1" dirty="0" smtClean="0">
                <a:solidFill>
                  <a:schemeClr val="tx1"/>
                </a:solidFill>
              </a:rPr>
              <a:t>(</a:t>
            </a:r>
            <a:r>
              <a:rPr lang="ru-RU" sz="1000" i="1" dirty="0">
                <a:solidFill>
                  <a:schemeClr val="tx1"/>
                </a:solidFill>
              </a:rPr>
              <a:t>продукт востребован во всем мире</a:t>
            </a:r>
            <a:r>
              <a:rPr lang="ru-RU" sz="1000" i="1" dirty="0" smtClean="0">
                <a:solidFill>
                  <a:schemeClr val="tx1"/>
                </a:solidFill>
              </a:rPr>
              <a:t>)</a:t>
            </a:r>
            <a:endParaRPr lang="ru-RU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</a:rPr>
              <a:t>Цианиды, цианид оксиды, цианиды комплексные </a:t>
            </a:r>
            <a:r>
              <a:rPr lang="ru-RU" sz="1000" i="1" dirty="0" smtClean="0">
                <a:solidFill>
                  <a:schemeClr val="tx1"/>
                </a:solidFill>
              </a:rPr>
              <a:t>(есть спрос на продукт)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Графит искусственный, графит коллоидный или полуколлоидный </a:t>
            </a:r>
            <a:r>
              <a:rPr lang="ru-RU" sz="1000" i="1" dirty="0">
                <a:solidFill>
                  <a:schemeClr val="tx1"/>
                </a:solidFill>
              </a:rPr>
              <a:t>(есть спрос на продукт)</a:t>
            </a:r>
            <a:endParaRPr lang="ru-RU" sz="10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Ферросплавы </a:t>
            </a:r>
            <a:r>
              <a:rPr lang="ru-RU" sz="1000" i="1" dirty="0">
                <a:solidFill>
                  <a:schemeClr val="tx1"/>
                </a:solidFill>
              </a:rPr>
              <a:t>(наличие богатых залежей сырья)</a:t>
            </a:r>
            <a:endParaRPr lang="ru-RU" sz="10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Картофель </a:t>
            </a:r>
            <a:r>
              <a:rPr lang="ru-RU" sz="1000" i="1" dirty="0">
                <a:solidFill>
                  <a:schemeClr val="tx1"/>
                </a:solidFill>
              </a:rPr>
              <a:t>(продукт востребован во всем мире)</a:t>
            </a:r>
            <a:endParaRPr lang="ru-RU" sz="10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Масло подсолнечное, </a:t>
            </a:r>
            <a:r>
              <a:rPr lang="ru-RU" sz="1000" dirty="0" err="1" smtClean="0">
                <a:solidFill>
                  <a:schemeClr val="tx1"/>
                </a:solidFill>
              </a:rPr>
              <a:t>сафлоровое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i="1" dirty="0">
                <a:solidFill>
                  <a:schemeClr val="tx1"/>
                </a:solidFill>
              </a:rPr>
              <a:t>(продукт востребован во всем мире</a:t>
            </a:r>
            <a:r>
              <a:rPr lang="ru-RU" sz="1000" i="1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Рыба (свежая, мороженая) (</a:t>
            </a:r>
            <a:r>
              <a:rPr lang="ru-RU" sz="1000" i="1" dirty="0" smtClean="0">
                <a:solidFill>
                  <a:schemeClr val="tx1"/>
                </a:solidFill>
              </a:rPr>
              <a:t>продукт </a:t>
            </a:r>
            <a:r>
              <a:rPr lang="ru-RU" sz="1000" i="1" dirty="0">
                <a:solidFill>
                  <a:schemeClr val="tx1"/>
                </a:solidFill>
              </a:rPr>
              <a:t>востребован во всем мире</a:t>
            </a:r>
            <a:r>
              <a:rPr lang="ru-RU" sz="1000" i="1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Ячмень </a:t>
            </a:r>
            <a:r>
              <a:rPr lang="ru-RU" sz="1000" i="1" dirty="0">
                <a:solidFill>
                  <a:schemeClr val="tx1"/>
                </a:solidFill>
              </a:rPr>
              <a:t>(продукт востребован во всем мире)</a:t>
            </a:r>
            <a:endParaRPr lang="ru-RU" sz="10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Кукуруза </a:t>
            </a:r>
            <a:r>
              <a:rPr lang="ru-RU" sz="1000" i="1" dirty="0">
                <a:solidFill>
                  <a:schemeClr val="tx1"/>
                </a:solidFill>
              </a:rPr>
              <a:t>(продукт востребован во всем мире)</a:t>
            </a:r>
            <a:endParaRPr lang="ru-RU" sz="10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Семена подсолнечника </a:t>
            </a:r>
            <a:r>
              <a:rPr lang="ru-RU" sz="1000" i="1" dirty="0">
                <a:solidFill>
                  <a:schemeClr val="tx1"/>
                </a:solidFill>
              </a:rPr>
              <a:t>(продукт востребован во всем мире)</a:t>
            </a:r>
            <a:endParaRPr lang="ru-RU" sz="1000" dirty="0">
              <a:solidFill>
                <a:schemeClr val="tx1"/>
              </a:solidFill>
            </a:endParaRPr>
          </a:p>
          <a:p>
            <a:pPr marL="90488" indent="-90488">
              <a:buFont typeface="Arial" pitchFamily="34" charset="0"/>
              <a:buChar char="•"/>
            </a:pP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644008" y="916146"/>
            <a:ext cx="4104456" cy="430887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Перспективные продукты для развития и поставки в регионы РК и за рубеж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42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1. Результаты </a:t>
            </a:r>
            <a:r>
              <a:rPr lang="ru-RU" sz="2000" b="1" dirty="0"/>
              <a:t>программ </a:t>
            </a:r>
            <a:r>
              <a:rPr lang="ru-RU" sz="2000" b="1" dirty="0" smtClean="0"/>
              <a:t>Фонда</a:t>
            </a:r>
            <a:r>
              <a:rPr lang="en-US" sz="2000" b="1" dirty="0" smtClean="0"/>
              <a:t> </a:t>
            </a:r>
            <a:r>
              <a:rPr lang="ru-RU" sz="2000" b="1" dirty="0" smtClean="0"/>
              <a:t>в </a:t>
            </a:r>
            <a:r>
              <a:rPr lang="ru-RU" sz="2000" b="1" dirty="0" err="1" smtClean="0"/>
              <a:t>Жамбылской</a:t>
            </a:r>
            <a:r>
              <a:rPr lang="ru-RU" sz="2000" b="1" dirty="0" smtClean="0"/>
              <a:t> области</a:t>
            </a:r>
            <a:endParaRPr lang="ru-RU" sz="2000" b="1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77732" y="1230211"/>
            <a:ext cx="2242740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ru-RU" sz="900" b="1" dirty="0" err="1" smtClean="0"/>
              <a:t>Жамбылская</a:t>
            </a:r>
            <a:r>
              <a:rPr lang="ru-RU" sz="900" b="1" dirty="0" smtClean="0"/>
              <a:t> обл.:</a:t>
            </a:r>
            <a:endParaRPr lang="ru-RU" sz="900" b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455 заемщиков</a:t>
            </a:r>
            <a:endParaRPr lang="ru-RU" sz="900" i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15,2 млрд. </a:t>
            </a:r>
            <a:r>
              <a:rPr lang="ru-RU" sz="900" i="1" dirty="0"/>
              <a:t>тенге </a:t>
            </a:r>
            <a:r>
              <a:rPr lang="ru-RU" sz="900" i="1" dirty="0" smtClean="0"/>
              <a:t>кредитов </a:t>
            </a:r>
            <a:r>
              <a:rPr lang="ru-RU" sz="800" i="1" dirty="0" smtClean="0"/>
              <a:t>(</a:t>
            </a:r>
            <a:r>
              <a:rPr lang="ru-RU" sz="800" i="1" dirty="0" smtClean="0">
                <a:solidFill>
                  <a:schemeClr val="tx1"/>
                </a:solidFill>
              </a:rPr>
              <a:t>9,3</a:t>
            </a:r>
            <a:r>
              <a:rPr lang="en-US" sz="800" i="1" dirty="0" smtClean="0">
                <a:solidFill>
                  <a:schemeClr val="tx1"/>
                </a:solidFill>
              </a:rPr>
              <a:t> </a:t>
            </a:r>
            <a:r>
              <a:rPr lang="ru-RU" sz="800" i="1" dirty="0">
                <a:solidFill>
                  <a:schemeClr val="tx1"/>
                </a:solidFill>
              </a:rPr>
              <a:t>млрд. </a:t>
            </a:r>
            <a:r>
              <a:rPr lang="ru-RU" sz="800" i="1" dirty="0"/>
              <a:t>тенге </a:t>
            </a:r>
            <a:r>
              <a:rPr lang="ru-RU" sz="800" i="1" dirty="0" smtClean="0"/>
              <a:t>действующий </a:t>
            </a:r>
            <a:r>
              <a:rPr lang="ru-RU" sz="800" i="1" dirty="0"/>
              <a:t>портфель кредитов</a:t>
            </a:r>
            <a:r>
              <a:rPr lang="ru-RU" sz="800" i="1" dirty="0" smtClean="0"/>
              <a:t>)</a:t>
            </a:r>
            <a:endParaRPr lang="ru-RU" sz="800" i="1" dirty="0"/>
          </a:p>
          <a:p>
            <a:pPr marL="85725" indent="-85725">
              <a:buFont typeface="Arial" pitchFamily="34" charset="0"/>
              <a:buChar char="•"/>
            </a:pPr>
            <a:endParaRPr lang="ru-RU" sz="900" i="1" dirty="0"/>
          </a:p>
          <a:p>
            <a:r>
              <a:rPr lang="ru-RU" sz="900" b="1" dirty="0"/>
              <a:t>Республика Казахстан 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>
                <a:solidFill>
                  <a:schemeClr val="tx1"/>
                </a:solidFill>
              </a:rPr>
              <a:t>7 044 </a:t>
            </a:r>
            <a:r>
              <a:rPr lang="ru-RU" sz="900" i="1" dirty="0">
                <a:solidFill>
                  <a:schemeClr val="tx1"/>
                </a:solidFill>
              </a:rPr>
              <a:t>заемщика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>
                <a:solidFill>
                  <a:schemeClr val="tx1"/>
                </a:solidFill>
              </a:rPr>
              <a:t>274,3 </a:t>
            </a:r>
            <a:r>
              <a:rPr lang="ru-RU" sz="900" i="1" dirty="0">
                <a:solidFill>
                  <a:schemeClr val="tx1"/>
                </a:solidFill>
              </a:rPr>
              <a:t>млрд. тенге кредитов </a:t>
            </a:r>
            <a:r>
              <a:rPr lang="ru-RU" sz="900" i="1" dirty="0" smtClean="0">
                <a:solidFill>
                  <a:schemeClr val="tx1"/>
                </a:solidFill>
              </a:rPr>
              <a:t>(</a:t>
            </a:r>
            <a:r>
              <a:rPr lang="en-US" sz="900" i="1" dirty="0" smtClean="0">
                <a:solidFill>
                  <a:schemeClr val="tx1"/>
                </a:solidFill>
              </a:rPr>
              <a:t>1</a:t>
            </a:r>
            <a:r>
              <a:rPr lang="ru-RU" sz="900" i="1" dirty="0" smtClean="0">
                <a:solidFill>
                  <a:schemeClr val="tx1"/>
                </a:solidFill>
              </a:rPr>
              <a:t>69 млрд</a:t>
            </a:r>
            <a:r>
              <a:rPr lang="ru-RU" sz="900" i="1" dirty="0">
                <a:solidFill>
                  <a:schemeClr val="tx1"/>
                </a:solidFill>
              </a:rPr>
              <a:t>. тенге действующий портфель кредитов)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577732" y="3168000"/>
            <a:ext cx="2242740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ru-RU" sz="900" b="1" dirty="0" err="1"/>
              <a:t>Жамбылская</a:t>
            </a:r>
            <a:r>
              <a:rPr lang="ru-RU" sz="900" b="1" dirty="0"/>
              <a:t> обл.: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10 925 заемщиков</a:t>
            </a:r>
            <a:endParaRPr lang="ru-RU" sz="900" i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207,2 млрд</a:t>
            </a:r>
            <a:r>
              <a:rPr lang="ru-RU" sz="900" i="1" dirty="0"/>
              <a:t>. тенге кредитов </a:t>
            </a:r>
            <a:r>
              <a:rPr lang="ru-RU" sz="800" i="1" dirty="0" smtClean="0"/>
              <a:t>(</a:t>
            </a:r>
            <a:r>
              <a:rPr lang="ru-RU" sz="800" i="1" dirty="0" smtClean="0">
                <a:solidFill>
                  <a:schemeClr val="tx1"/>
                </a:solidFill>
              </a:rPr>
              <a:t>61</a:t>
            </a:r>
            <a:r>
              <a:rPr lang="en-US" sz="800" i="1" dirty="0" smtClean="0">
                <a:solidFill>
                  <a:schemeClr val="tx1"/>
                </a:solidFill>
              </a:rPr>
              <a:t> </a:t>
            </a:r>
            <a:r>
              <a:rPr lang="ru-RU" sz="800" i="1" dirty="0">
                <a:solidFill>
                  <a:schemeClr val="tx1"/>
                </a:solidFill>
              </a:rPr>
              <a:t>млрд. </a:t>
            </a:r>
            <a:r>
              <a:rPr lang="ru-RU" sz="800" i="1" dirty="0"/>
              <a:t>тенге действующий портфель кредитов</a:t>
            </a:r>
            <a:r>
              <a:rPr lang="ru-RU" sz="800" i="1" dirty="0" smtClean="0"/>
              <a:t>)</a:t>
            </a:r>
            <a:endParaRPr lang="ru-RU" sz="800" i="1" dirty="0"/>
          </a:p>
          <a:p>
            <a:pPr marL="85725" indent="-85725">
              <a:buFont typeface="Arial" pitchFamily="34" charset="0"/>
              <a:buChar char="•"/>
            </a:pPr>
            <a:endParaRPr lang="ru-RU" sz="900" i="1" dirty="0"/>
          </a:p>
          <a:p>
            <a:r>
              <a:rPr lang="ru-RU" sz="900" b="1" dirty="0"/>
              <a:t>Республика Казахстан: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87 860 заемщиков</a:t>
            </a:r>
            <a:endParaRPr lang="ru-RU" sz="900" i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5 266,7 </a:t>
            </a:r>
            <a:r>
              <a:rPr lang="ru-RU" sz="900" i="1" dirty="0"/>
              <a:t>млрд. тенге кредитов </a:t>
            </a:r>
            <a:r>
              <a:rPr lang="ru-RU" sz="900" i="1" dirty="0" smtClean="0"/>
              <a:t>(1 297,2 </a:t>
            </a:r>
            <a:r>
              <a:rPr lang="ru-RU" sz="900" i="1" dirty="0"/>
              <a:t>млрд. тенге действующий портфель кредитов)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195736" y="1230211"/>
            <a:ext cx="2242740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ru-RU" sz="900" b="1" dirty="0" err="1"/>
              <a:t>Жамбылская</a:t>
            </a:r>
            <a:r>
              <a:rPr lang="ru-RU" sz="900" b="1" dirty="0"/>
              <a:t> обл.: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1 027 заемщиков</a:t>
            </a:r>
            <a:endParaRPr lang="ru-RU" sz="900" i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116,1 млрд. </a:t>
            </a:r>
            <a:r>
              <a:rPr lang="ru-RU" sz="900" i="1" dirty="0"/>
              <a:t>тенге </a:t>
            </a:r>
            <a:r>
              <a:rPr lang="ru-RU" sz="900" i="1" dirty="0" smtClean="0"/>
              <a:t>кредитов </a:t>
            </a:r>
            <a:r>
              <a:rPr lang="ru-RU" sz="800" i="1" dirty="0" smtClean="0"/>
              <a:t>(</a:t>
            </a:r>
            <a:r>
              <a:rPr lang="ru-RU" sz="800" i="1" dirty="0" smtClean="0">
                <a:solidFill>
                  <a:schemeClr val="tx1"/>
                </a:solidFill>
              </a:rPr>
              <a:t>15,4</a:t>
            </a:r>
            <a:r>
              <a:rPr lang="en-US" sz="800" i="1" dirty="0" smtClean="0">
                <a:solidFill>
                  <a:schemeClr val="tx1"/>
                </a:solidFill>
              </a:rPr>
              <a:t> </a:t>
            </a:r>
            <a:r>
              <a:rPr lang="ru-RU" sz="800" i="1" dirty="0">
                <a:solidFill>
                  <a:schemeClr val="tx1"/>
                </a:solidFill>
              </a:rPr>
              <a:t>млрд. </a:t>
            </a:r>
            <a:r>
              <a:rPr lang="ru-RU" sz="800" i="1" dirty="0"/>
              <a:t>тенге </a:t>
            </a:r>
            <a:r>
              <a:rPr lang="ru-RU" sz="800" i="1" dirty="0" smtClean="0"/>
              <a:t>действующий </a:t>
            </a:r>
            <a:r>
              <a:rPr lang="ru-RU" sz="800" i="1" dirty="0"/>
              <a:t>портфель кредитов)</a:t>
            </a:r>
          </a:p>
          <a:p>
            <a:pPr marL="85725" indent="-85725">
              <a:buFont typeface="Arial" pitchFamily="34" charset="0"/>
              <a:buChar char="•"/>
            </a:pPr>
            <a:endParaRPr lang="ru-RU" sz="900" i="1" dirty="0"/>
          </a:p>
          <a:p>
            <a:r>
              <a:rPr lang="ru-RU" sz="900" b="1" dirty="0" smtClean="0"/>
              <a:t>Республика Казахстан:</a:t>
            </a:r>
            <a:endParaRPr lang="ru-RU" sz="900" b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>
                <a:solidFill>
                  <a:schemeClr val="tx1"/>
                </a:solidFill>
              </a:rPr>
              <a:t>15 937 </a:t>
            </a:r>
            <a:r>
              <a:rPr lang="ru-RU" sz="900" i="1" dirty="0">
                <a:solidFill>
                  <a:schemeClr val="tx1"/>
                </a:solidFill>
              </a:rPr>
              <a:t>заемщиков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solidFill>
                  <a:schemeClr val="tx1"/>
                </a:solidFill>
              </a:rPr>
              <a:t>2 </a:t>
            </a:r>
            <a:r>
              <a:rPr lang="ru-RU" sz="900" i="1" dirty="0" smtClean="0">
                <a:solidFill>
                  <a:schemeClr val="tx1"/>
                </a:solidFill>
              </a:rPr>
              <a:t>742,2 </a:t>
            </a:r>
            <a:r>
              <a:rPr lang="ru-RU" sz="900" i="1" dirty="0">
                <a:solidFill>
                  <a:schemeClr val="tx1"/>
                </a:solidFill>
              </a:rPr>
              <a:t>млрд. тенге кредитов </a:t>
            </a:r>
            <a:r>
              <a:rPr lang="ru-RU" sz="900" i="1" dirty="0" smtClean="0">
                <a:solidFill>
                  <a:schemeClr val="tx1"/>
                </a:solidFill>
              </a:rPr>
              <a:t>(453,6 </a:t>
            </a:r>
            <a:r>
              <a:rPr lang="ru-RU" sz="900" i="1" dirty="0">
                <a:solidFill>
                  <a:schemeClr val="tx1"/>
                </a:solidFill>
              </a:rPr>
              <a:t>млрд. тенге действующий портфель кредитов</a:t>
            </a:r>
            <a:r>
              <a:rPr lang="ru-RU" sz="900" i="1" dirty="0" smtClean="0">
                <a:solidFill>
                  <a:schemeClr val="tx1"/>
                </a:solidFill>
              </a:rPr>
              <a:t>)</a:t>
            </a:r>
            <a:endParaRPr lang="ru-RU" sz="900" i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95736" y="3168000"/>
            <a:ext cx="2242740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ru-RU" sz="900" b="1" dirty="0" err="1"/>
              <a:t>Жамбылская</a:t>
            </a:r>
            <a:r>
              <a:rPr lang="ru-RU" sz="900" b="1" dirty="0"/>
              <a:t> обл.: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US" sz="900" i="1" dirty="0" smtClean="0"/>
              <a:t>9 443</a:t>
            </a:r>
            <a:r>
              <a:rPr lang="ru-RU" sz="900" i="1" dirty="0" smtClean="0"/>
              <a:t> заемщика</a:t>
            </a:r>
            <a:endParaRPr lang="ru-RU" sz="900" i="1" dirty="0"/>
          </a:p>
          <a:p>
            <a:pPr marL="85725" indent="-85725">
              <a:buFont typeface="Arial" pitchFamily="34" charset="0"/>
              <a:buChar char="•"/>
            </a:pPr>
            <a:r>
              <a:rPr lang="en-US" sz="900" i="1" dirty="0" smtClean="0"/>
              <a:t>75,9</a:t>
            </a:r>
            <a:r>
              <a:rPr lang="ru-RU" sz="900" i="1" dirty="0" smtClean="0"/>
              <a:t> </a:t>
            </a:r>
            <a:r>
              <a:rPr lang="ru-RU" sz="900" i="1" dirty="0"/>
              <a:t>млрд. тенге кредитов </a:t>
            </a:r>
            <a:r>
              <a:rPr lang="ru-RU" sz="800" i="1" dirty="0" smtClean="0"/>
              <a:t>(</a:t>
            </a:r>
            <a:r>
              <a:rPr lang="ru-RU" sz="800" i="1" dirty="0" smtClean="0">
                <a:solidFill>
                  <a:schemeClr val="tx1"/>
                </a:solidFill>
              </a:rPr>
              <a:t>36,3</a:t>
            </a:r>
            <a:r>
              <a:rPr lang="en-US" sz="800" i="1" dirty="0" smtClean="0">
                <a:solidFill>
                  <a:schemeClr val="tx1"/>
                </a:solidFill>
              </a:rPr>
              <a:t> </a:t>
            </a:r>
            <a:r>
              <a:rPr lang="ru-RU" sz="800" i="1" dirty="0">
                <a:solidFill>
                  <a:schemeClr val="tx1"/>
                </a:solidFill>
              </a:rPr>
              <a:t>млрд. </a:t>
            </a:r>
            <a:r>
              <a:rPr lang="ru-RU" sz="800" i="1" dirty="0"/>
              <a:t>тенге действующий портфель кредитов</a:t>
            </a:r>
            <a:r>
              <a:rPr lang="ru-RU" sz="800" i="1" dirty="0" smtClean="0"/>
              <a:t>)</a:t>
            </a:r>
            <a:endParaRPr lang="ru-RU" sz="800" i="1" dirty="0"/>
          </a:p>
          <a:p>
            <a:pPr marL="85725" indent="-85725">
              <a:buFont typeface="Arial" pitchFamily="34" charset="0"/>
              <a:buChar char="•"/>
            </a:pPr>
            <a:endParaRPr lang="ru-RU" sz="900" i="1" dirty="0"/>
          </a:p>
          <a:p>
            <a:r>
              <a:rPr lang="ru-RU" sz="900" b="1" dirty="0"/>
              <a:t>Республика Казахстан: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6</a:t>
            </a:r>
            <a:r>
              <a:rPr lang="en-US" sz="900" i="1" dirty="0" smtClean="0"/>
              <a:t>4 879</a:t>
            </a:r>
            <a:r>
              <a:rPr lang="ru-RU" sz="900" i="1" dirty="0" smtClean="0"/>
              <a:t> </a:t>
            </a:r>
            <a:r>
              <a:rPr lang="ru-RU" sz="900" i="1" dirty="0"/>
              <a:t>заемщиков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/>
              <a:t>2 </a:t>
            </a:r>
            <a:r>
              <a:rPr lang="en-US" sz="900" i="1" dirty="0" smtClean="0"/>
              <a:t>250,3</a:t>
            </a:r>
            <a:r>
              <a:rPr lang="ru-RU" sz="900" i="1" dirty="0" smtClean="0"/>
              <a:t> </a:t>
            </a:r>
            <a:r>
              <a:rPr lang="ru-RU" sz="900" i="1" dirty="0"/>
              <a:t>млрд. тенге кредитов </a:t>
            </a:r>
            <a:r>
              <a:rPr lang="ru-RU" sz="900" i="1" dirty="0" smtClean="0"/>
              <a:t>(</a:t>
            </a:r>
            <a:r>
              <a:rPr lang="ru-RU" sz="900" i="1" dirty="0" smtClean="0">
                <a:solidFill>
                  <a:schemeClr val="tx1"/>
                </a:solidFill>
              </a:rPr>
              <a:t>674,6 </a:t>
            </a:r>
            <a:r>
              <a:rPr lang="ru-RU" sz="900" i="1" dirty="0">
                <a:solidFill>
                  <a:schemeClr val="tx1"/>
                </a:solidFill>
              </a:rPr>
              <a:t>млрд. тенге действующий портфель кредитов)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94393" y="981089"/>
            <a:ext cx="2802672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Субсидирование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ставки (ДКБ 2025)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94861" y="981089"/>
            <a:ext cx="2982208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Гарантирование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кредитов (ДКБ 2025)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7092" y="2931790"/>
            <a:ext cx="2977336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Программа льготного кредитования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498554" y="2931790"/>
            <a:ext cx="2174873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Итого по всем программам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0142" y="1573601"/>
            <a:ext cx="4748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6</a:t>
            </a:r>
            <a:r>
              <a:rPr lang="ru-RU" sz="1200" b="1" dirty="0" smtClean="0"/>
              <a:t> </a:t>
            </a:r>
          </a:p>
          <a:p>
            <a:pPr algn="ctr"/>
            <a:r>
              <a:rPr lang="ru-RU" sz="800" b="1" dirty="0" smtClean="0"/>
              <a:t>место</a:t>
            </a:r>
            <a:endParaRPr lang="ru-RU" sz="8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435694" y="1609416"/>
            <a:ext cx="4748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7</a:t>
            </a:r>
            <a:r>
              <a:rPr lang="ru-RU" sz="1200" b="1" dirty="0" smtClean="0"/>
              <a:t> </a:t>
            </a:r>
          </a:p>
          <a:p>
            <a:pPr algn="ctr"/>
            <a:r>
              <a:rPr lang="ru-RU" sz="800" b="1" dirty="0" smtClean="0"/>
              <a:t>место</a:t>
            </a:r>
            <a:endParaRPr lang="ru-RU" sz="8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932566" y="3550440"/>
            <a:ext cx="4748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2</a:t>
            </a:r>
            <a:r>
              <a:rPr lang="ru-RU" sz="1200" b="1" dirty="0" smtClean="0"/>
              <a:t> </a:t>
            </a:r>
          </a:p>
          <a:p>
            <a:pPr algn="ctr"/>
            <a:r>
              <a:rPr lang="ru-RU" sz="800" b="1" dirty="0" smtClean="0"/>
              <a:t>место</a:t>
            </a:r>
            <a:endParaRPr lang="ru-RU" sz="8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405101" y="3575506"/>
            <a:ext cx="4748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2</a:t>
            </a:r>
            <a:r>
              <a:rPr lang="ru-RU" sz="1200" b="1" dirty="0" smtClean="0"/>
              <a:t> </a:t>
            </a:r>
          </a:p>
          <a:p>
            <a:pPr algn="ctr"/>
            <a:r>
              <a:rPr lang="ru-RU" sz="800" b="1" dirty="0" smtClean="0"/>
              <a:t>место</a:t>
            </a:r>
            <a:endParaRPr lang="ru-RU" sz="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9552" y="4803998"/>
            <a:ext cx="691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Источник: Данные Фонда «Даму» на 01.0</a:t>
            </a:r>
            <a:r>
              <a:rPr lang="en-US" sz="800" i="1" dirty="0" smtClean="0"/>
              <a:t>6</a:t>
            </a:r>
            <a:r>
              <a:rPr lang="ru-RU" sz="800" i="1" dirty="0" smtClean="0"/>
              <a:t>.2020 г. (</a:t>
            </a:r>
            <a:r>
              <a:rPr lang="kk-KZ" sz="800" i="1" dirty="0" smtClean="0"/>
              <a:t>с начала реализации программ</a:t>
            </a:r>
            <a:r>
              <a:rPr lang="ru-RU" sz="800" i="1" dirty="0" smtClean="0"/>
              <a:t>)</a:t>
            </a:r>
            <a:endParaRPr lang="en-US" sz="800" i="1" dirty="0" smtClean="0"/>
          </a:p>
          <a:p>
            <a:r>
              <a:rPr lang="en-US" sz="800" i="1" dirty="0" smtClean="0"/>
              <a:t>* - </a:t>
            </a:r>
            <a:r>
              <a:rPr lang="ru-RU" sz="800" i="1" dirty="0" smtClean="0"/>
              <a:t>по программе льготного кредитования по состоянию на 01.05.2020 г.</a:t>
            </a:r>
            <a:endParaRPr lang="ru-RU" sz="800" i="1" dirty="0"/>
          </a:p>
        </p:txBody>
      </p:sp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4181257"/>
              </p:ext>
            </p:extLst>
          </p:nvPr>
        </p:nvGraphicFramePr>
        <p:xfrm>
          <a:off x="307546" y="1110101"/>
          <a:ext cx="1724851" cy="1670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Диаграмма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912236"/>
              </p:ext>
            </p:extLst>
          </p:nvPr>
        </p:nvGraphicFramePr>
        <p:xfrm>
          <a:off x="4742506" y="1148984"/>
          <a:ext cx="1800000" cy="1631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3" name="Диаграмма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4811369"/>
              </p:ext>
            </p:extLst>
          </p:nvPr>
        </p:nvGraphicFramePr>
        <p:xfrm>
          <a:off x="307546" y="3088898"/>
          <a:ext cx="1724851" cy="1571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Диаграмма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612376"/>
              </p:ext>
            </p:extLst>
          </p:nvPr>
        </p:nvGraphicFramePr>
        <p:xfrm>
          <a:off x="4788025" y="3114031"/>
          <a:ext cx="1789708" cy="1653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41186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4</a:t>
            </a:r>
            <a:r>
              <a:rPr lang="ru-RU" sz="2000" b="1" dirty="0" smtClean="0"/>
              <a:t>. Участие Фонда в развитии экономики региона</a:t>
            </a:r>
            <a:endParaRPr lang="ru-RU" sz="20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5436096" y="1039101"/>
            <a:ext cx="3456384" cy="36205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t"/>
          <a:lstStyle/>
          <a:p>
            <a:pPr algn="ctr"/>
            <a:r>
              <a:rPr lang="ru-RU" sz="1200" b="1" dirty="0" smtClean="0"/>
              <a:t>Рассматриваемые проблемы в развитии </a:t>
            </a:r>
            <a:r>
              <a:rPr lang="ru-RU" sz="1200" b="1" dirty="0"/>
              <a:t>агропромышленного комплекса и </a:t>
            </a:r>
            <a:r>
              <a:rPr lang="ru-RU" sz="1200" b="1" dirty="0" smtClean="0"/>
              <a:t>обрабатывающей промышленности:</a:t>
            </a:r>
          </a:p>
          <a:p>
            <a:pPr algn="ctr"/>
            <a:endParaRPr lang="ru-RU" sz="1200" b="1" dirty="0" smtClean="0"/>
          </a:p>
          <a:p>
            <a:pPr marL="85725" indent="-85725">
              <a:buFont typeface="Arial" pitchFamily="34" charset="0"/>
              <a:buChar char="•"/>
            </a:pPr>
            <a:r>
              <a:rPr lang="ru-RU" sz="1100" dirty="0"/>
              <a:t>Низкая доступность к кредитным ресурсам мелких субъектов, недостаток основных и оборотных средств у </a:t>
            </a:r>
            <a:r>
              <a:rPr lang="ru-RU" sz="1100" dirty="0" err="1"/>
              <a:t>сельхозтоваропроизводителей</a:t>
            </a:r>
            <a:endParaRPr lang="ru-RU" sz="1100" dirty="0"/>
          </a:p>
          <a:p>
            <a:endParaRPr lang="ru-RU" sz="1100" dirty="0" smtClean="0"/>
          </a:p>
          <a:p>
            <a:pPr marL="85725" indent="-85725">
              <a:buFont typeface="Arial" pitchFamily="34" charset="0"/>
              <a:buChar char="•"/>
            </a:pPr>
            <a:r>
              <a:rPr lang="ru-RU" sz="1100" dirty="0" smtClean="0"/>
              <a:t>Нехватка высококвалифицированных кадров на селе</a:t>
            </a:r>
          </a:p>
          <a:p>
            <a:pPr marL="85725" indent="-85725">
              <a:buFont typeface="Arial" pitchFamily="34" charset="0"/>
              <a:buChar char="•"/>
            </a:pPr>
            <a:endParaRPr lang="ru-RU" sz="1100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1100" dirty="0"/>
              <a:t>Высокий уровень износа сельскохозяйственной техники и недостаточный уровень технической оснащенности </a:t>
            </a:r>
            <a:r>
              <a:rPr lang="ru-RU" sz="1100" dirty="0" err="1"/>
              <a:t>машино</a:t>
            </a:r>
            <a:r>
              <a:rPr lang="ru-RU" sz="1100" dirty="0"/>
              <a:t>-тракторного парка</a:t>
            </a:r>
          </a:p>
          <a:p>
            <a:pPr marL="85725" indent="-85725">
              <a:buFont typeface="Arial" pitchFamily="34" charset="0"/>
              <a:buChar char="•"/>
            </a:pPr>
            <a:endParaRPr lang="ru-RU" sz="1100" dirty="0" smtClean="0"/>
          </a:p>
          <a:p>
            <a:pPr marL="85725" indent="-85725">
              <a:buFont typeface="Arial" pitchFamily="34" charset="0"/>
              <a:buChar char="•"/>
            </a:pPr>
            <a:r>
              <a:rPr lang="ru-RU" sz="1100" dirty="0" err="1" smtClean="0"/>
              <a:t>Мелкотоварность</a:t>
            </a:r>
            <a:r>
              <a:rPr lang="ru-RU" sz="1100" dirty="0" smtClean="0"/>
              <a:t> пищевой промышленности</a:t>
            </a:r>
          </a:p>
          <a:p>
            <a:pPr marL="85725" indent="-85725">
              <a:buFont typeface="Arial" pitchFamily="34" charset="0"/>
              <a:buChar char="•"/>
            </a:pPr>
            <a:endParaRPr lang="ru-RU" sz="1100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1100" dirty="0" smtClean="0"/>
              <a:t>Конкуренция со стороны соседних регионов (в </a:t>
            </a:r>
            <a:r>
              <a:rPr lang="ru-RU" sz="1100" dirty="0" err="1" smtClean="0"/>
              <a:t>т.ч</a:t>
            </a:r>
            <a:r>
              <a:rPr lang="ru-RU" sz="1100" dirty="0" smtClean="0"/>
              <a:t>. регионов </a:t>
            </a:r>
            <a:r>
              <a:rPr lang="ru-RU" sz="1100" dirty="0" err="1" smtClean="0"/>
              <a:t>Кыргызской</a:t>
            </a:r>
            <a:r>
              <a:rPr lang="ru-RU" sz="1100" dirty="0" smtClean="0"/>
              <a:t> Республики)</a:t>
            </a:r>
            <a:endParaRPr lang="ru-RU" sz="11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251520" y="1038456"/>
            <a:ext cx="5040560" cy="36215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t"/>
          <a:lstStyle/>
          <a:p>
            <a:pPr algn="ctr"/>
            <a:r>
              <a:rPr lang="ru-RU" sz="1100" b="1" dirty="0"/>
              <a:t>Агропромышленный комплекс , обрабатывающая </a:t>
            </a:r>
            <a:r>
              <a:rPr lang="ru-RU" sz="1100" b="1" dirty="0" err="1"/>
              <a:t>пром</a:t>
            </a:r>
            <a:r>
              <a:rPr lang="ru-RU" sz="1100" b="1" dirty="0"/>
              <a:t>. </a:t>
            </a:r>
            <a:r>
              <a:rPr lang="ru-RU" sz="1100" dirty="0"/>
              <a:t>Необходимо обеспечить: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900" dirty="0" smtClean="0"/>
              <a:t>хозяйства населения оборотным капиталом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900" dirty="0" smtClean="0"/>
              <a:t>ИП, КФХ и предприятия (</a:t>
            </a:r>
            <a:r>
              <a:rPr lang="ru-RU" sz="900" dirty="0" err="1" smtClean="0"/>
              <a:t>юр.лица</a:t>
            </a:r>
            <a:r>
              <a:rPr lang="ru-RU" sz="900" dirty="0" smtClean="0"/>
              <a:t>) инвестиционными кредитами для покупки/обновления/расширения оборудования, оборотным капиталом</a:t>
            </a:r>
          </a:p>
          <a:p>
            <a:pPr marL="171450" indent="-171450">
              <a:buFont typeface="Constantia" pitchFamily="18" charset="0"/>
              <a:buChar char="−"/>
            </a:pPr>
            <a:endParaRPr lang="ru-RU" sz="4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/>
              <a:t>В структуре АПК приоритетными секторами являются: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900" dirty="0"/>
              <a:t>Растениеводство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900" dirty="0"/>
              <a:t>Животноводство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900" dirty="0" err="1"/>
              <a:t>Мясопереработка</a:t>
            </a:r>
            <a:endParaRPr lang="ru-RU" sz="900" dirty="0"/>
          </a:p>
          <a:p>
            <a:pPr marL="354013" indent="-171450">
              <a:buFont typeface="Constantia" pitchFamily="18" charset="0"/>
              <a:buChar char="−"/>
            </a:pPr>
            <a:r>
              <a:rPr lang="ru-RU" sz="900" dirty="0"/>
              <a:t>Производство молочной продукции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900" dirty="0"/>
              <a:t>Участие других отраслей не должно быть ограничено</a:t>
            </a:r>
          </a:p>
          <a:p>
            <a:pPr marL="354013" indent="-171450">
              <a:buFont typeface="Constantia" pitchFamily="18" charset="0"/>
              <a:buChar char="−"/>
            </a:pPr>
            <a:endParaRPr lang="ru-RU" sz="400" dirty="0" smtClean="0">
              <a:solidFill>
                <a:srgbClr val="FF0000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В структуре обрабатывающей промышленности </a:t>
            </a:r>
            <a:r>
              <a:rPr lang="ru-RU" sz="1100" dirty="0">
                <a:solidFill>
                  <a:schemeClr val="tx1"/>
                </a:solidFill>
              </a:rPr>
              <a:t>приоритетными секторами являются</a:t>
            </a:r>
            <a:r>
              <a:rPr lang="ru-RU" sz="1100" dirty="0" smtClean="0">
                <a:solidFill>
                  <a:schemeClr val="tx1"/>
                </a:solidFill>
              </a:rPr>
              <a:t>: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900" dirty="0" smtClean="0">
                <a:solidFill>
                  <a:schemeClr val="tx1"/>
                </a:solidFill>
              </a:rPr>
              <a:t>Производство </a:t>
            </a:r>
            <a:r>
              <a:rPr lang="ru-RU" sz="900" dirty="0">
                <a:solidFill>
                  <a:schemeClr val="tx1"/>
                </a:solidFill>
              </a:rPr>
              <a:t>благородных (драгоценных) металлов </a:t>
            </a:r>
            <a:endParaRPr lang="ru-RU" sz="900" dirty="0" smtClean="0">
              <a:solidFill>
                <a:schemeClr val="tx1"/>
              </a:solidFill>
            </a:endParaRPr>
          </a:p>
          <a:p>
            <a:pPr marL="354013" indent="-171450">
              <a:buFont typeface="Constantia" pitchFamily="18" charset="0"/>
              <a:buChar char="−"/>
            </a:pPr>
            <a:r>
              <a:rPr lang="ru-RU" sz="900" dirty="0">
                <a:solidFill>
                  <a:schemeClr val="tx1"/>
                </a:solidFill>
              </a:rPr>
              <a:t>Производство цемента, включая клинкеры </a:t>
            </a:r>
            <a:endParaRPr lang="ru-RU" sz="900" dirty="0" smtClean="0">
              <a:solidFill>
                <a:schemeClr val="tx1"/>
              </a:solidFill>
            </a:endParaRPr>
          </a:p>
          <a:p>
            <a:pPr marL="354013" indent="-171450">
              <a:buFont typeface="Constantia" pitchFamily="18" charset="0"/>
              <a:buChar char="−"/>
            </a:pPr>
            <a:r>
              <a:rPr lang="ru-RU" sz="900" dirty="0">
                <a:solidFill>
                  <a:schemeClr val="tx1"/>
                </a:solidFill>
              </a:rPr>
              <a:t>Ремонт подвижного состава железных дорог и техническое обслуживание прочих машин и оборудования специального назначения</a:t>
            </a:r>
            <a:endParaRPr lang="ru-RU" sz="900" dirty="0" smtClean="0">
              <a:solidFill>
                <a:schemeClr val="tx1"/>
              </a:solidFill>
            </a:endParaRPr>
          </a:p>
          <a:p>
            <a:pPr marL="354013" indent="-171450">
              <a:buFont typeface="Constantia" pitchFamily="18" charset="0"/>
              <a:buChar char="−"/>
            </a:pPr>
            <a:r>
              <a:rPr lang="ru-RU" sz="900" dirty="0">
                <a:solidFill>
                  <a:schemeClr val="tx1"/>
                </a:solidFill>
              </a:rPr>
              <a:t>Производство строительных стальных конструкций</a:t>
            </a:r>
            <a:endParaRPr lang="ru-RU" sz="9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 smtClean="0"/>
              <a:t>Необходимо поддержать развитие инфраструктуры вокруг обрабатывающей промышленности: 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900" dirty="0" smtClean="0"/>
              <a:t>Услуги </a:t>
            </a:r>
            <a:r>
              <a:rPr lang="ru-RU" sz="900" dirty="0"/>
              <a:t>по транспортировке и </a:t>
            </a:r>
            <a:r>
              <a:rPr lang="ru-RU" sz="900" dirty="0" smtClean="0"/>
              <a:t>складированию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900" dirty="0" smtClean="0"/>
              <a:t>Прочих видов услуг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900" dirty="0"/>
              <a:t>Участие других отраслей не должно быть </a:t>
            </a:r>
            <a:r>
              <a:rPr lang="ru-RU" sz="900" dirty="0" smtClean="0"/>
              <a:t>ограничено</a:t>
            </a:r>
            <a:endParaRPr lang="ru-RU" sz="900" dirty="0"/>
          </a:p>
        </p:txBody>
      </p:sp>
      <p:sp>
        <p:nvSpPr>
          <p:cNvPr id="6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67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4</a:t>
            </a:r>
            <a:r>
              <a:rPr lang="ru-RU" sz="2000" b="1" dirty="0" smtClean="0"/>
              <a:t>. Участие Государственного сектора </a:t>
            </a:r>
            <a:br>
              <a:rPr lang="ru-RU" sz="2000" b="1" dirty="0" smtClean="0"/>
            </a:br>
            <a:r>
              <a:rPr lang="ru-RU" sz="2000" b="1" dirty="0" smtClean="0"/>
              <a:t>в развитии экономики региона</a:t>
            </a:r>
            <a:endParaRPr lang="ru-RU" sz="20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31</a:t>
            </a:fld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345955" y="1306864"/>
            <a:ext cx="1656185" cy="13055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Выделение средств на льготное кредитование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Развитие инфраструктуры (дороги, </a:t>
            </a:r>
            <a:r>
              <a:rPr lang="ru-RU" sz="900" i="1" dirty="0" err="1" smtClean="0"/>
              <a:t>ком.хоз</a:t>
            </a:r>
            <a:r>
              <a:rPr lang="ru-RU" sz="900" i="1" dirty="0" smtClean="0"/>
              <a:t>.)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Профессиональное обучение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kk-KZ" sz="900" i="1" dirty="0" smtClean="0"/>
              <a:t>Обеспечение предприятий заказами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kk-KZ" sz="900" i="1" dirty="0" smtClean="0"/>
              <a:t>Оптово-розничные центры</a:t>
            </a:r>
            <a:endParaRPr lang="ru-RU" sz="900" i="1" dirty="0" smtClean="0"/>
          </a:p>
        </p:txBody>
      </p:sp>
      <p:sp>
        <p:nvSpPr>
          <p:cNvPr id="30" name="Прямоугольник 29"/>
          <p:cNvSpPr/>
          <p:nvPr/>
        </p:nvSpPr>
        <p:spPr>
          <a:xfrm>
            <a:off x="265837" y="1059582"/>
            <a:ext cx="3025260" cy="184666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200" b="1" dirty="0" err="1" smtClean="0">
                <a:solidFill>
                  <a:schemeClr val="accent2">
                    <a:lumMod val="75000"/>
                  </a:schemeClr>
                </a:solidFill>
              </a:rPr>
              <a:t>Акимат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accent2">
                    <a:lumMod val="75000"/>
                  </a:schemeClr>
                </a:solidFill>
              </a:rPr>
              <a:t>Жамбылской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 обл./СПК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370291" y="1306864"/>
            <a:ext cx="1656185" cy="13055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Субсидирование ставки вознаграждения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Гарантирование по кредитам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Льготные кредиты через БВУ и МФО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Консультации</a:t>
            </a:r>
          </a:p>
          <a:p>
            <a:pPr marL="85725" indent="-85725">
              <a:buFont typeface="Arial" pitchFamily="34" charset="0"/>
              <a:buChar char="•"/>
            </a:pPr>
            <a:endParaRPr lang="ru-RU" sz="900" i="1" dirty="0" smtClean="0"/>
          </a:p>
        </p:txBody>
      </p:sp>
      <p:sp>
        <p:nvSpPr>
          <p:cNvPr id="46" name="Прямоугольник 45"/>
          <p:cNvSpPr/>
          <p:nvPr/>
        </p:nvSpPr>
        <p:spPr>
          <a:xfrm>
            <a:off x="3290173" y="1059582"/>
            <a:ext cx="2736303" cy="184666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kk-KZ" sz="1200" b="1" dirty="0" smtClean="0">
                <a:solidFill>
                  <a:schemeClr val="accent2">
                    <a:lumMod val="75000"/>
                  </a:schemeClr>
                </a:solidFill>
              </a:rPr>
              <a:t>АО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«ФРП «Даму»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394627" y="1306864"/>
            <a:ext cx="1656185" cy="13055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Финансирование инфраструктурных проектов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kk-KZ" sz="900" i="1" dirty="0" smtClean="0"/>
              <a:t>Поддержка градообразующих предприятий 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Лизинг оборудования, спецтехники, авиа и ж/д транспорта и др.</a:t>
            </a:r>
          </a:p>
          <a:p>
            <a:pPr marL="85725" indent="-85725">
              <a:buFont typeface="Arial" pitchFamily="34" charset="0"/>
              <a:buChar char="•"/>
            </a:pPr>
            <a:endParaRPr lang="ru-RU" sz="900" i="1" dirty="0" smtClean="0"/>
          </a:p>
        </p:txBody>
      </p:sp>
      <p:sp>
        <p:nvSpPr>
          <p:cNvPr id="49" name="Прямоугольник 48"/>
          <p:cNvSpPr/>
          <p:nvPr/>
        </p:nvSpPr>
        <p:spPr>
          <a:xfrm>
            <a:off x="6314509" y="1059582"/>
            <a:ext cx="2736303" cy="184666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АО «БРК»/АО «БРК-Лизинг»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346879" y="3138423"/>
            <a:ext cx="1656185" cy="13055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Страхование экспортеров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Льготные займы экспортерам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Консультация СМСП касательно возможности экспорта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266761" y="2891141"/>
            <a:ext cx="2736303" cy="184666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АО «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</a:rPr>
              <a:t>KazakhExport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371215" y="3138423"/>
            <a:ext cx="1656185" cy="13055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Венчурное финансирование инновационных проектов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Создание бизнес-инкубаторов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3291097" y="2891141"/>
            <a:ext cx="2736303" cy="184666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АО «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</a:rPr>
              <a:t>QazTech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Ventures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95551" y="3138423"/>
            <a:ext cx="1656185" cy="13055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Обучение методам экспорта продукции действующих СМСП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Обучение основам предпринимательства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Сервисная поддержка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 smtClean="0"/>
              <a:t>Лоббирование интересов МСБ на законодательном уровне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6315433" y="2891141"/>
            <a:ext cx="2736303" cy="184666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НПП «</a:t>
            </a:r>
            <a:r>
              <a:rPr lang="ru-RU" sz="1200" b="1" dirty="0" err="1" smtClean="0">
                <a:solidFill>
                  <a:schemeClr val="accent2">
                    <a:lumMod val="75000"/>
                  </a:schemeClr>
                </a:solidFill>
              </a:rPr>
              <a:t>Атамекен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8" name="Picture 4" descr="Image result for Ð´Ð°Ð¼Ñ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2" t="29364" r="28224" b="29169"/>
          <a:stretch/>
        </p:blipFill>
        <p:spPr bwMode="auto">
          <a:xfrm>
            <a:off x="3132764" y="1410800"/>
            <a:ext cx="1156308" cy="102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mage result for Ð±ÑÐº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4" t="9961" r="69588" b="34282"/>
          <a:stretch/>
        </p:blipFill>
        <p:spPr bwMode="auto">
          <a:xfrm>
            <a:off x="6359976" y="1314074"/>
            <a:ext cx="1008111" cy="121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s://mangystau.invest.gov.kz/upload/images/1501737598_kazakhexport-logo-color.jpg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32299"/>
          <a:stretch/>
        </p:blipFill>
        <p:spPr bwMode="auto">
          <a:xfrm>
            <a:off x="55968" y="3371966"/>
            <a:ext cx="1235263" cy="76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old2.aikyn.kz/files/2019/03/QazTech-Ventures.jpg"/>
          <p:cNvPicPr>
            <a:picLocks noChangeAspect="1" noChangeArrowheads="1"/>
          </p:cNvPicPr>
          <p:nvPr/>
        </p:nvPicPr>
        <p:blipFill rotWithShape="1"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59" r="69373" b="24659"/>
          <a:stretch/>
        </p:blipFill>
        <p:spPr bwMode="auto">
          <a:xfrm>
            <a:off x="3246616" y="3157325"/>
            <a:ext cx="1124599" cy="123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https://old.rcpp.kz/images/partners/atameke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https://old.rcpp.kz/images/partners/atameken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https://old.rcpp.kz/images/partners/atameken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0" name="Picture 16" descr="http://kzvesti.kz/uploads/posts/2017-10/1509022036_logorpp2017.pn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2" r="29460" b="46917"/>
          <a:stretch/>
        </p:blipFill>
        <p:spPr bwMode="auto">
          <a:xfrm>
            <a:off x="6250998" y="3263318"/>
            <a:ext cx="1161220" cy="983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40" y="1399322"/>
            <a:ext cx="1021096" cy="102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31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7" y="2712338"/>
            <a:ext cx="6336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Анализ подготовлен Департаментом стратегического анализа и корпоративного управления Фонда «Даму»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4380992" y="1332443"/>
            <a:ext cx="2520279" cy="795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07903" y="4587974"/>
            <a:ext cx="1728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2020 год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87624" y="3758164"/>
            <a:ext cx="80283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ru-RU" altLang="ru-RU" sz="1000" dirty="0" smtClean="0"/>
              <a:t>Куратор Департамента </a:t>
            </a:r>
            <a:r>
              <a:rPr lang="ru-RU" altLang="ru-RU" sz="1000" b="1" dirty="0" smtClean="0"/>
              <a:t>– Макажанов Бахытжан Нигмеджанович (</a:t>
            </a:r>
            <a:r>
              <a:rPr lang="ru-RU" altLang="ru-RU" sz="1000" b="1" dirty="0" err="1" smtClean="0"/>
              <a:t>вн</a:t>
            </a:r>
            <a:r>
              <a:rPr lang="ru-RU" altLang="ru-RU" sz="1000" b="1" dirty="0" smtClean="0"/>
              <a:t>. 1004) </a:t>
            </a:r>
            <a:r>
              <a:rPr lang="ru-RU" altLang="ru-RU" sz="1000" b="1" dirty="0"/>
              <a:t>(Заместитель Председателя </a:t>
            </a:r>
            <a:r>
              <a:rPr lang="ru-RU" altLang="ru-RU" sz="1000" b="1" dirty="0" smtClean="0"/>
              <a:t>Правления)</a:t>
            </a:r>
          </a:p>
          <a:p>
            <a:pPr algn="just"/>
            <a:r>
              <a:rPr lang="ru-RU" altLang="ru-RU" sz="1000" dirty="0" smtClean="0"/>
              <a:t>Директор Департамента </a:t>
            </a:r>
            <a:r>
              <a:rPr lang="ru-RU" altLang="ru-RU" sz="1000" b="1" dirty="0" smtClean="0"/>
              <a:t>– Оспанов Ануар </a:t>
            </a:r>
            <a:r>
              <a:rPr lang="ru-RU" altLang="ru-RU" sz="1000" b="1" dirty="0" err="1" smtClean="0"/>
              <a:t>Еерланович</a:t>
            </a:r>
            <a:r>
              <a:rPr lang="ru-RU" altLang="ru-RU" sz="1000" b="1" dirty="0" smtClean="0"/>
              <a:t> (</a:t>
            </a:r>
            <a:r>
              <a:rPr lang="ru-RU" altLang="ru-RU" sz="1000" b="1" dirty="0" err="1" smtClean="0"/>
              <a:t>вн</a:t>
            </a:r>
            <a:r>
              <a:rPr lang="ru-RU" altLang="ru-RU" sz="1000" b="1" dirty="0"/>
              <a:t>. </a:t>
            </a:r>
            <a:r>
              <a:rPr lang="ru-RU" altLang="ru-RU" sz="1000" b="1" dirty="0" smtClean="0"/>
              <a:t>1701)</a:t>
            </a:r>
          </a:p>
          <a:p>
            <a:pPr algn="just"/>
            <a:r>
              <a:rPr lang="ru-RU" altLang="ru-RU" sz="1000" dirty="0" smtClean="0"/>
              <a:t>Менеджер </a:t>
            </a:r>
            <a:r>
              <a:rPr lang="ru-RU" altLang="ru-RU" sz="1000" b="1" dirty="0" smtClean="0"/>
              <a:t>– Имашев Бекзат Талапович (</a:t>
            </a:r>
            <a:r>
              <a:rPr lang="ru-RU" altLang="ru-RU" sz="1000" b="1" dirty="0" err="1" smtClean="0"/>
              <a:t>вн</a:t>
            </a:r>
            <a:r>
              <a:rPr lang="ru-RU" altLang="ru-RU" sz="1000" b="1" dirty="0" smtClean="0"/>
              <a:t>. 1704) </a:t>
            </a:r>
            <a:endParaRPr lang="ru-RU" alt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399609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2987824" y="699542"/>
            <a:ext cx="3096344" cy="97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Заголовок 3"/>
          <p:cNvSpPr txBox="1">
            <a:spLocks/>
          </p:cNvSpPr>
          <p:nvPr/>
        </p:nvSpPr>
        <p:spPr>
          <a:xfrm>
            <a:off x="2051720" y="1923678"/>
            <a:ext cx="5040560" cy="57606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800" b="1" dirty="0" smtClean="0">
                <a:solidFill>
                  <a:srgbClr val="0070C0"/>
                </a:solidFill>
              </a:rPr>
              <a:t>Благодарим за внимание!</a:t>
            </a:r>
            <a:endParaRPr lang="ru-RU" sz="2800" b="1" dirty="0"/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2627784" y="2806645"/>
            <a:ext cx="3888432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1100" b="1" dirty="0"/>
              <a:t>Головной </a:t>
            </a:r>
            <a:r>
              <a:rPr lang="ru-RU" altLang="ru-RU" sz="1100" b="1" dirty="0" smtClean="0"/>
              <a:t>офис: 050004</a:t>
            </a:r>
            <a:r>
              <a:rPr lang="ru-RU" altLang="ru-RU" sz="1100" b="1" dirty="0"/>
              <a:t>, г. Алматы, ул. Гоголя, 111</a:t>
            </a:r>
          </a:p>
          <a:p>
            <a:pPr algn="ctr"/>
            <a:r>
              <a:rPr lang="ru-RU" altLang="ru-RU" sz="1100" b="1" dirty="0"/>
              <a:t>Тел.: </a:t>
            </a:r>
            <a:r>
              <a:rPr lang="ru-RU" altLang="ru-RU" sz="1100" b="1" dirty="0">
                <a:solidFill>
                  <a:srgbClr val="0070C0"/>
                </a:solidFill>
              </a:rPr>
              <a:t>8 (7</a:t>
            </a:r>
            <a:r>
              <a:rPr lang="en-US" altLang="ru-RU" sz="1100" b="1" dirty="0">
                <a:solidFill>
                  <a:srgbClr val="0070C0"/>
                </a:solidFill>
              </a:rPr>
              <a:t>2</a:t>
            </a:r>
            <a:r>
              <a:rPr lang="ru-RU" altLang="ru-RU" sz="1100" b="1" dirty="0">
                <a:solidFill>
                  <a:srgbClr val="0070C0"/>
                </a:solidFill>
              </a:rPr>
              <a:t>7) 244-55-66, 244-55-77</a:t>
            </a:r>
          </a:p>
          <a:p>
            <a:pPr algn="ctr"/>
            <a:r>
              <a:rPr lang="en-US" altLang="ru-RU" sz="1100" b="1" dirty="0"/>
              <a:t>Call</a:t>
            </a:r>
            <a:r>
              <a:rPr lang="ru-RU" altLang="ru-RU" sz="1100" b="1" dirty="0"/>
              <a:t>-центр: </a:t>
            </a:r>
            <a:r>
              <a:rPr lang="ru-RU" altLang="ru-RU" sz="1100" b="1" dirty="0">
                <a:solidFill>
                  <a:srgbClr val="0070C0"/>
                </a:solidFill>
              </a:rPr>
              <a:t>1408</a:t>
            </a:r>
          </a:p>
          <a:p>
            <a:pPr algn="ctr"/>
            <a:r>
              <a:rPr lang="ru-RU" altLang="ru-RU" sz="1100" b="1" dirty="0"/>
              <a:t>Факс: </a:t>
            </a:r>
            <a:r>
              <a:rPr lang="ru-RU" altLang="ru-RU" sz="1100" b="1" dirty="0">
                <a:solidFill>
                  <a:srgbClr val="0070C0"/>
                </a:solidFill>
              </a:rPr>
              <a:t>8 (727) 278 07 76</a:t>
            </a:r>
          </a:p>
          <a:p>
            <a:pPr algn="ctr"/>
            <a:r>
              <a:rPr lang="en-US" altLang="ru-RU" sz="1100" b="1" dirty="0"/>
              <a:t>E</a:t>
            </a:r>
            <a:r>
              <a:rPr lang="ru-RU" altLang="ru-RU" sz="1100" b="1" dirty="0"/>
              <a:t>-</a:t>
            </a:r>
            <a:r>
              <a:rPr lang="en-US" altLang="ru-RU" sz="1100" b="1" dirty="0"/>
              <a:t>mail</a:t>
            </a:r>
            <a:r>
              <a:rPr lang="ru-RU" altLang="ru-RU" sz="1100" b="1" dirty="0"/>
              <a:t>: </a:t>
            </a:r>
            <a:r>
              <a:rPr lang="en-US" altLang="ru-RU" sz="1100" b="1" dirty="0">
                <a:solidFill>
                  <a:srgbClr val="0070C0"/>
                </a:solidFill>
              </a:rPr>
              <a:t>info</a:t>
            </a:r>
            <a:r>
              <a:rPr lang="ru-RU" altLang="ru-RU" sz="1100" b="1" dirty="0">
                <a:solidFill>
                  <a:srgbClr val="0070C0"/>
                </a:solidFill>
              </a:rPr>
              <a:t>@</a:t>
            </a:r>
            <a:r>
              <a:rPr lang="en-US" altLang="ru-RU" sz="1100" b="1" dirty="0">
                <a:solidFill>
                  <a:srgbClr val="0070C0"/>
                </a:solidFill>
              </a:rPr>
              <a:t>fund</a:t>
            </a:r>
            <a:r>
              <a:rPr lang="ru-RU" altLang="ru-RU" sz="1100" b="1" dirty="0">
                <a:solidFill>
                  <a:srgbClr val="0070C0"/>
                </a:solidFill>
              </a:rPr>
              <a:t>.</a:t>
            </a:r>
            <a:r>
              <a:rPr lang="en-US" altLang="ru-RU" sz="1100" b="1" dirty="0">
                <a:solidFill>
                  <a:srgbClr val="0070C0"/>
                </a:solidFill>
              </a:rPr>
              <a:t>kz</a:t>
            </a:r>
            <a:endParaRPr lang="ru-RU" altLang="ru-RU" sz="1100" b="1" dirty="0">
              <a:solidFill>
                <a:srgbClr val="0070C0"/>
              </a:solidFill>
            </a:endParaRPr>
          </a:p>
          <a:p>
            <a:pPr algn="ctr"/>
            <a:r>
              <a:rPr lang="ru-RU" altLang="ru-RU" sz="1100" b="1" dirty="0"/>
              <a:t>Сайт Фонда: </a:t>
            </a:r>
            <a:r>
              <a:rPr lang="en-US" altLang="ru-RU" sz="1100" b="1" dirty="0">
                <a:solidFill>
                  <a:srgbClr val="0A45A6"/>
                </a:solidFill>
                <a:hlinkClick r:id="rId3"/>
              </a:rPr>
              <a:t>http</a:t>
            </a:r>
            <a:r>
              <a:rPr lang="ru-RU" altLang="ru-RU" sz="1100" b="1" dirty="0">
                <a:solidFill>
                  <a:srgbClr val="0A45A6"/>
                </a:solidFill>
                <a:hlinkClick r:id="rId3"/>
              </a:rPr>
              <a:t>://</a:t>
            </a:r>
            <a:r>
              <a:rPr lang="en-US" altLang="ru-RU" sz="1100" b="1" dirty="0">
                <a:solidFill>
                  <a:srgbClr val="0A45A6"/>
                </a:solidFill>
                <a:hlinkClick r:id="rId3"/>
              </a:rPr>
              <a:t>www</a:t>
            </a:r>
            <a:r>
              <a:rPr lang="ru-RU" altLang="ru-RU" sz="1100" b="1" dirty="0">
                <a:solidFill>
                  <a:srgbClr val="0A45A6"/>
                </a:solidFill>
                <a:hlinkClick r:id="rId3"/>
              </a:rPr>
              <a:t>.</a:t>
            </a:r>
            <a:r>
              <a:rPr lang="en-US" altLang="ru-RU" sz="1100" b="1" dirty="0">
                <a:solidFill>
                  <a:srgbClr val="0A45A6"/>
                </a:solidFill>
                <a:hlinkClick r:id="rId3"/>
              </a:rPr>
              <a:t>damu</a:t>
            </a:r>
            <a:r>
              <a:rPr lang="ru-RU" altLang="ru-RU" sz="1100" b="1" dirty="0">
                <a:solidFill>
                  <a:srgbClr val="0A45A6"/>
                </a:solidFill>
                <a:hlinkClick r:id="rId3"/>
              </a:rPr>
              <a:t>.</a:t>
            </a:r>
            <a:r>
              <a:rPr lang="en-US" altLang="ru-RU" sz="1100" b="1" dirty="0">
                <a:solidFill>
                  <a:srgbClr val="0A45A6"/>
                </a:solidFill>
                <a:hlinkClick r:id="rId3"/>
              </a:rPr>
              <a:t>kz</a:t>
            </a:r>
            <a:endParaRPr lang="ru-RU" altLang="ru-RU" sz="1100" b="1" dirty="0">
              <a:solidFill>
                <a:srgbClr val="0A45A6"/>
              </a:solidFill>
            </a:endParaRPr>
          </a:p>
          <a:p>
            <a:pPr algn="ctr"/>
            <a:r>
              <a:rPr lang="ru-RU" altLang="ru-RU" sz="1100" b="1" dirty="0"/>
              <a:t>Бизнес-портал: </a:t>
            </a:r>
            <a:r>
              <a:rPr lang="en-US" altLang="ru-RU" sz="1100" b="1" dirty="0">
                <a:hlinkClick r:id="rId4"/>
              </a:rPr>
              <a:t>http://business.gov.kz</a:t>
            </a:r>
            <a:r>
              <a:rPr lang="ru-RU" altLang="ru-RU" sz="1100" b="1" dirty="0"/>
              <a:t> </a:t>
            </a:r>
          </a:p>
        </p:txBody>
      </p:sp>
      <p:pic>
        <p:nvPicPr>
          <p:cNvPr id="49" name="Picture 2">
            <a:hlinkClick r:id="rId5"/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19" b="23912"/>
          <a:stretch>
            <a:fillRect/>
          </a:stretch>
        </p:blipFill>
        <p:spPr bwMode="auto">
          <a:xfrm>
            <a:off x="3563888" y="4155067"/>
            <a:ext cx="789747" cy="28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5">
            <a:hlinkClick r:id="rId7"/>
          </p:cNvPr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5" y="4155067"/>
            <a:ext cx="286789" cy="286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6">
            <a:hlinkClick r:id="rId9"/>
          </p:cNvPr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6" t="3665" r="19176" b="3665"/>
          <a:stretch>
            <a:fillRect/>
          </a:stretch>
        </p:blipFill>
        <p:spPr bwMode="auto">
          <a:xfrm>
            <a:off x="4760683" y="4155067"/>
            <a:ext cx="286993" cy="288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7">
            <a:hlinkClick r:id="rId11"/>
          </p:cNvPr>
          <p:cNvPicPr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0" t="22279" r="19760" b="22279"/>
          <a:stretch>
            <a:fillRect/>
          </a:stretch>
        </p:blipFill>
        <p:spPr bwMode="auto">
          <a:xfrm>
            <a:off x="5116811" y="4155066"/>
            <a:ext cx="314236" cy="288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68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1. Динамика </a:t>
            </a:r>
            <a:r>
              <a:rPr lang="ru-RU" sz="2000" b="1" dirty="0"/>
              <a:t>программ </a:t>
            </a:r>
            <a:r>
              <a:rPr lang="ru-RU" sz="2000" b="1" dirty="0" smtClean="0"/>
              <a:t>Фонда</a:t>
            </a:r>
            <a:r>
              <a:rPr lang="en-US" sz="2000" b="1" dirty="0" smtClean="0"/>
              <a:t> </a:t>
            </a:r>
            <a:r>
              <a:rPr lang="ru-RU" sz="2000" b="1" dirty="0" smtClean="0"/>
              <a:t>в </a:t>
            </a:r>
            <a:r>
              <a:rPr lang="ru-RU" sz="2000" b="1" dirty="0" err="1" smtClean="0"/>
              <a:t>Жамбылской</a:t>
            </a:r>
            <a:r>
              <a:rPr lang="ru-RU" sz="2000" b="1" dirty="0" smtClean="0"/>
              <a:t> области</a:t>
            </a:r>
            <a:endParaRPr lang="ru-RU" sz="2000" b="1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4</a:t>
            </a:fld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104026" y="981089"/>
            <a:ext cx="2963870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Гарантирование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кредитов 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ДКБ 2025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7544" y="2931790"/>
            <a:ext cx="2916422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Программ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а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 льготного кредитования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498554" y="2931790"/>
            <a:ext cx="2174873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Итого по всем программам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9552" y="4803998"/>
            <a:ext cx="6912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Источник: Данные Фонда «Даму» (за период)</a:t>
            </a:r>
            <a:endParaRPr lang="ru-RU" sz="800" i="1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4967146" y="1733983"/>
            <a:ext cx="3709310" cy="708522"/>
            <a:chOff x="4967146" y="1733983"/>
            <a:chExt cx="3709310" cy="708522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4967146" y="1733983"/>
              <a:ext cx="1710639" cy="708522"/>
              <a:chOff x="3853296" y="1833595"/>
              <a:chExt cx="2357335" cy="791806"/>
            </a:xfrm>
          </p:grpSpPr>
          <p:sp>
            <p:nvSpPr>
              <p:cNvPr id="50" name="Прямоугольник 49"/>
              <p:cNvSpPr/>
              <p:nvPr/>
            </p:nvSpPr>
            <p:spPr>
              <a:xfrm>
                <a:off x="4001799" y="1928866"/>
                <a:ext cx="935853" cy="598351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Прямоугольник 50"/>
              <p:cNvSpPr/>
              <p:nvPr/>
            </p:nvSpPr>
            <p:spPr>
              <a:xfrm>
                <a:off x="5128803" y="1833595"/>
                <a:ext cx="935853" cy="693623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4001798" y="1993097"/>
                <a:ext cx="935851" cy="412746"/>
              </a:xfrm>
              <a:prstGeom prst="rect">
                <a:avLst/>
              </a:prstGeom>
            </p:spPr>
            <p:txBody>
              <a:bodyPr wrap="square" lIns="72000" rIns="72000">
                <a:spAutoFit/>
              </a:bodyPr>
              <a:lstStyle/>
              <a:p>
                <a:pPr algn="ctr"/>
                <a:r>
                  <a:rPr lang="ru-RU" sz="1000" b="1" dirty="0" smtClean="0"/>
                  <a:t>27</a:t>
                </a:r>
                <a:endParaRPr lang="ru-RU" sz="1000" b="1" dirty="0"/>
              </a:p>
              <a:p>
                <a:pPr algn="ctr"/>
                <a:r>
                  <a:rPr lang="ru-RU" sz="800" dirty="0" smtClean="0"/>
                  <a:t>проектов</a:t>
                </a:r>
                <a:endParaRPr lang="ru-RU" sz="800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128803" y="1971004"/>
                <a:ext cx="935851" cy="3095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1000" b="1" dirty="0" smtClean="0">
                    <a:solidFill>
                      <a:schemeClr val="bg1"/>
                    </a:solidFill>
                  </a:rPr>
                  <a:t>31</a:t>
                </a:r>
              </a:p>
              <a:p>
                <a:pPr algn="ctr"/>
                <a:r>
                  <a:rPr lang="ru-RU" sz="800" dirty="0" smtClean="0">
                    <a:solidFill>
                      <a:schemeClr val="bg1"/>
                    </a:solidFill>
                  </a:rPr>
                  <a:t>проект</a:t>
                </a:r>
                <a:endParaRPr lang="ru-RU" sz="10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3853296" y="2527218"/>
                <a:ext cx="2357335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3865368" y="252721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5044069" y="253373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6200561" y="2534820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Группа 111"/>
            <p:cNvGrpSpPr/>
            <p:nvPr/>
          </p:nvGrpSpPr>
          <p:grpSpPr>
            <a:xfrm>
              <a:off x="6965817" y="1802833"/>
              <a:ext cx="1710639" cy="639672"/>
              <a:chOff x="3853296" y="1910538"/>
              <a:chExt cx="2357335" cy="714863"/>
            </a:xfrm>
          </p:grpSpPr>
          <p:sp>
            <p:nvSpPr>
              <p:cNvPr id="113" name="Прямоугольник 112"/>
              <p:cNvSpPr/>
              <p:nvPr/>
            </p:nvSpPr>
            <p:spPr>
              <a:xfrm>
                <a:off x="4001799" y="1993098"/>
                <a:ext cx="935853" cy="53412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Прямоугольник 113"/>
              <p:cNvSpPr/>
              <p:nvPr/>
            </p:nvSpPr>
            <p:spPr>
              <a:xfrm>
                <a:off x="5128803" y="1910538"/>
                <a:ext cx="935853" cy="61668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Прямоугольник 114"/>
              <p:cNvSpPr/>
              <p:nvPr/>
            </p:nvSpPr>
            <p:spPr>
              <a:xfrm>
                <a:off x="4001797" y="1991277"/>
                <a:ext cx="935851" cy="5503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000" b="1" dirty="0" smtClean="0"/>
                  <a:t>0,8</a:t>
                </a:r>
                <a:endParaRPr lang="ru-RU" sz="1000" b="1" dirty="0"/>
              </a:p>
              <a:p>
                <a:pPr algn="ctr"/>
                <a:r>
                  <a:rPr lang="ru-RU" sz="800" dirty="0" err="1" smtClean="0"/>
                  <a:t>млрд.тг</a:t>
                </a:r>
                <a:r>
                  <a:rPr lang="ru-RU" sz="800" dirty="0" smtClean="0"/>
                  <a:t>.</a:t>
                </a:r>
              </a:p>
              <a:p>
                <a:pPr algn="ctr"/>
                <a:r>
                  <a:rPr lang="ru-RU" sz="800" dirty="0" smtClean="0"/>
                  <a:t>кредитов</a:t>
                </a:r>
                <a:endParaRPr lang="ru-RU" sz="800" dirty="0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5119017" y="1912617"/>
                <a:ext cx="935851" cy="4471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1000" b="1" dirty="0" smtClean="0">
                    <a:solidFill>
                      <a:schemeClr val="bg1"/>
                    </a:solidFill>
                  </a:rPr>
                  <a:t>1,0</a:t>
                </a:r>
              </a:p>
              <a:p>
                <a:pPr algn="ctr"/>
                <a:r>
                  <a:rPr lang="ru-RU" sz="800" dirty="0" err="1" smtClean="0">
                    <a:solidFill>
                      <a:schemeClr val="bg1"/>
                    </a:solidFill>
                  </a:rPr>
                  <a:t>млрд.тг</a:t>
                </a:r>
                <a:r>
                  <a:rPr lang="ru-RU" sz="800" dirty="0" smtClean="0">
                    <a:solidFill>
                      <a:schemeClr val="bg1"/>
                    </a:solidFill>
                  </a:rPr>
                  <a:t>.</a:t>
                </a:r>
              </a:p>
              <a:p>
                <a:pPr algn="ctr"/>
                <a:r>
                  <a:rPr lang="ru-RU" sz="800" dirty="0" smtClean="0">
                    <a:solidFill>
                      <a:schemeClr val="bg1"/>
                    </a:solidFill>
                  </a:rPr>
                  <a:t>кредитов</a:t>
                </a:r>
                <a:endParaRPr lang="ru-RU" sz="10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17" name="Прямая соединительная линия 116"/>
              <p:cNvCxnSpPr/>
              <p:nvPr/>
            </p:nvCxnSpPr>
            <p:spPr>
              <a:xfrm>
                <a:off x="3853296" y="2527218"/>
                <a:ext cx="2357335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>
              <a:xfrm>
                <a:off x="3865368" y="252721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>
                <a:off x="5044069" y="253373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>
                <a:off x="6200561" y="2534820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5" name="Группа 144"/>
          <p:cNvGrpSpPr/>
          <p:nvPr/>
        </p:nvGrpSpPr>
        <p:grpSpPr>
          <a:xfrm>
            <a:off x="539552" y="1733982"/>
            <a:ext cx="3709310" cy="708528"/>
            <a:chOff x="4967146" y="1733982"/>
            <a:chExt cx="3709310" cy="708528"/>
          </a:xfrm>
        </p:grpSpPr>
        <p:grpSp>
          <p:nvGrpSpPr>
            <p:cNvPr id="146" name="Группа 145"/>
            <p:cNvGrpSpPr/>
            <p:nvPr/>
          </p:nvGrpSpPr>
          <p:grpSpPr>
            <a:xfrm>
              <a:off x="4967146" y="1733982"/>
              <a:ext cx="1710639" cy="708528"/>
              <a:chOff x="3853296" y="1833590"/>
              <a:chExt cx="2357335" cy="791811"/>
            </a:xfrm>
          </p:grpSpPr>
          <p:sp>
            <p:nvSpPr>
              <p:cNvPr id="158" name="Прямоугольник 157"/>
              <p:cNvSpPr/>
              <p:nvPr/>
            </p:nvSpPr>
            <p:spPr>
              <a:xfrm>
                <a:off x="4001799" y="1833590"/>
                <a:ext cx="935853" cy="69362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Прямоугольник 158"/>
              <p:cNvSpPr/>
              <p:nvPr/>
            </p:nvSpPr>
            <p:spPr>
              <a:xfrm>
                <a:off x="5128803" y="1968256"/>
                <a:ext cx="935853" cy="558962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Прямоугольник 159"/>
              <p:cNvSpPr/>
              <p:nvPr/>
            </p:nvSpPr>
            <p:spPr>
              <a:xfrm>
                <a:off x="4001799" y="1910533"/>
                <a:ext cx="935851" cy="412745"/>
              </a:xfrm>
              <a:prstGeom prst="rect">
                <a:avLst/>
              </a:prstGeom>
            </p:spPr>
            <p:txBody>
              <a:bodyPr wrap="square" lIns="72000" rIns="72000">
                <a:spAutoFit/>
              </a:bodyPr>
              <a:lstStyle/>
              <a:p>
                <a:pPr algn="ctr"/>
                <a:r>
                  <a:rPr lang="ru-RU" sz="1000" b="1" dirty="0" smtClean="0"/>
                  <a:t>66</a:t>
                </a:r>
                <a:endParaRPr lang="ru-RU" sz="1000" b="1" dirty="0"/>
              </a:p>
              <a:p>
                <a:pPr algn="ctr"/>
                <a:r>
                  <a:rPr lang="ru-RU" sz="800" dirty="0" smtClean="0"/>
                  <a:t>проектов</a:t>
                </a:r>
                <a:endParaRPr lang="ru-RU" sz="800" dirty="0"/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5140130" y="2057222"/>
                <a:ext cx="935851" cy="3095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1000" b="1" dirty="0" smtClean="0">
                    <a:solidFill>
                      <a:schemeClr val="bg1"/>
                    </a:solidFill>
                  </a:rPr>
                  <a:t>55</a:t>
                </a:r>
              </a:p>
              <a:p>
                <a:pPr algn="ctr"/>
                <a:r>
                  <a:rPr lang="ru-RU" sz="800" dirty="0" smtClean="0">
                    <a:solidFill>
                      <a:schemeClr val="bg1"/>
                    </a:solidFill>
                  </a:rPr>
                  <a:t>проектов</a:t>
                </a:r>
                <a:endParaRPr lang="ru-RU" sz="10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62" name="Прямая соединительная линия 161"/>
              <p:cNvCxnSpPr/>
              <p:nvPr/>
            </p:nvCxnSpPr>
            <p:spPr>
              <a:xfrm>
                <a:off x="3853296" y="2527218"/>
                <a:ext cx="2357335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я соединительная линия 162"/>
              <p:cNvCxnSpPr/>
              <p:nvPr/>
            </p:nvCxnSpPr>
            <p:spPr>
              <a:xfrm>
                <a:off x="3865368" y="252721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я соединительная линия 163"/>
              <p:cNvCxnSpPr/>
              <p:nvPr/>
            </p:nvCxnSpPr>
            <p:spPr>
              <a:xfrm>
                <a:off x="5044069" y="253373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я соединительная линия 164"/>
              <p:cNvCxnSpPr/>
              <p:nvPr/>
            </p:nvCxnSpPr>
            <p:spPr>
              <a:xfrm>
                <a:off x="6200561" y="2534820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Группа 146"/>
            <p:cNvGrpSpPr/>
            <p:nvPr/>
          </p:nvGrpSpPr>
          <p:grpSpPr>
            <a:xfrm>
              <a:off x="6965817" y="1745752"/>
              <a:ext cx="1710639" cy="696753"/>
              <a:chOff x="3853296" y="1846747"/>
              <a:chExt cx="2357335" cy="778654"/>
            </a:xfrm>
          </p:grpSpPr>
          <p:sp>
            <p:nvSpPr>
              <p:cNvPr id="148" name="Прямоугольник 147"/>
              <p:cNvSpPr/>
              <p:nvPr/>
            </p:nvSpPr>
            <p:spPr>
              <a:xfrm>
                <a:off x="4001799" y="1846747"/>
                <a:ext cx="935853" cy="68047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Прямоугольник 148"/>
              <p:cNvSpPr/>
              <p:nvPr/>
            </p:nvSpPr>
            <p:spPr>
              <a:xfrm>
                <a:off x="5128803" y="2056992"/>
                <a:ext cx="935853" cy="47022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Прямоугольник 149"/>
              <p:cNvSpPr/>
              <p:nvPr/>
            </p:nvSpPr>
            <p:spPr>
              <a:xfrm>
                <a:off x="4001799" y="1976889"/>
                <a:ext cx="935851" cy="5503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000" b="1" dirty="0" smtClean="0"/>
                  <a:t>3,2</a:t>
                </a:r>
                <a:endParaRPr lang="ru-RU" sz="1000" b="1" dirty="0"/>
              </a:p>
              <a:p>
                <a:pPr algn="ctr"/>
                <a:r>
                  <a:rPr lang="ru-RU" sz="800" dirty="0" err="1"/>
                  <a:t>м</a:t>
                </a:r>
                <a:r>
                  <a:rPr lang="ru-RU" sz="800" dirty="0" err="1" smtClean="0"/>
                  <a:t>лрд.тг</a:t>
                </a:r>
                <a:r>
                  <a:rPr lang="ru-RU" sz="800" dirty="0" smtClean="0"/>
                  <a:t>.</a:t>
                </a:r>
              </a:p>
              <a:p>
                <a:pPr algn="ctr"/>
                <a:r>
                  <a:rPr lang="ru-RU" sz="800" dirty="0" smtClean="0"/>
                  <a:t>кредитов</a:t>
                </a:r>
                <a:endParaRPr lang="ru-RU" sz="800" dirty="0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5128803" y="2056992"/>
                <a:ext cx="935851" cy="4471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1000" b="1" dirty="0" smtClean="0">
                    <a:solidFill>
                      <a:schemeClr val="bg1"/>
                    </a:solidFill>
                  </a:rPr>
                  <a:t>2,3</a:t>
                </a:r>
              </a:p>
              <a:p>
                <a:pPr algn="ctr"/>
                <a:r>
                  <a:rPr lang="ru-RU" sz="800" dirty="0" err="1">
                    <a:solidFill>
                      <a:schemeClr val="bg1"/>
                    </a:solidFill>
                  </a:rPr>
                  <a:t>м</a:t>
                </a:r>
                <a:r>
                  <a:rPr lang="ru-RU" sz="800" dirty="0" err="1" smtClean="0">
                    <a:solidFill>
                      <a:schemeClr val="bg1"/>
                    </a:solidFill>
                  </a:rPr>
                  <a:t>лрд.тг</a:t>
                </a:r>
                <a:r>
                  <a:rPr lang="ru-RU" sz="800" dirty="0" smtClean="0">
                    <a:solidFill>
                      <a:schemeClr val="bg1"/>
                    </a:solidFill>
                  </a:rPr>
                  <a:t>.</a:t>
                </a:r>
              </a:p>
              <a:p>
                <a:pPr algn="ctr"/>
                <a:r>
                  <a:rPr lang="ru-RU" sz="800" dirty="0" smtClean="0">
                    <a:solidFill>
                      <a:schemeClr val="bg1"/>
                    </a:solidFill>
                  </a:rPr>
                  <a:t>кредитов</a:t>
                </a:r>
                <a:endParaRPr lang="ru-RU" sz="10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52" name="Прямая соединительная линия 151"/>
              <p:cNvCxnSpPr/>
              <p:nvPr/>
            </p:nvCxnSpPr>
            <p:spPr>
              <a:xfrm>
                <a:off x="3853296" y="2527218"/>
                <a:ext cx="2357335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Прямая соединительная линия 152"/>
              <p:cNvCxnSpPr/>
              <p:nvPr/>
            </p:nvCxnSpPr>
            <p:spPr>
              <a:xfrm>
                <a:off x="3865368" y="252721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Прямая соединительная линия 153"/>
              <p:cNvCxnSpPr/>
              <p:nvPr/>
            </p:nvCxnSpPr>
            <p:spPr>
              <a:xfrm>
                <a:off x="5044069" y="253373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Прямая соединительная линия 154"/>
              <p:cNvCxnSpPr/>
              <p:nvPr/>
            </p:nvCxnSpPr>
            <p:spPr>
              <a:xfrm>
                <a:off x="6200561" y="2534820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8" name="Прямоугольник 167"/>
          <p:cNvSpPr/>
          <p:nvPr/>
        </p:nvSpPr>
        <p:spPr>
          <a:xfrm>
            <a:off x="803562" y="981089"/>
            <a:ext cx="2784334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Субсидирование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ставки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ДКБ 2025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69" name="Группа 168"/>
          <p:cNvGrpSpPr/>
          <p:nvPr/>
        </p:nvGrpSpPr>
        <p:grpSpPr>
          <a:xfrm>
            <a:off x="4967146" y="3507853"/>
            <a:ext cx="3709310" cy="878867"/>
            <a:chOff x="4967146" y="1563637"/>
            <a:chExt cx="3709310" cy="878867"/>
          </a:xfrm>
        </p:grpSpPr>
        <p:grpSp>
          <p:nvGrpSpPr>
            <p:cNvPr id="170" name="Группа 169"/>
            <p:cNvGrpSpPr/>
            <p:nvPr/>
          </p:nvGrpSpPr>
          <p:grpSpPr>
            <a:xfrm>
              <a:off x="4967146" y="1563637"/>
              <a:ext cx="1710639" cy="878866"/>
              <a:chOff x="3853296" y="1643227"/>
              <a:chExt cx="2357335" cy="982174"/>
            </a:xfrm>
          </p:grpSpPr>
          <p:sp>
            <p:nvSpPr>
              <p:cNvPr id="182" name="Прямоугольник 181"/>
              <p:cNvSpPr/>
              <p:nvPr/>
            </p:nvSpPr>
            <p:spPr>
              <a:xfrm>
                <a:off x="4001799" y="1804172"/>
                <a:ext cx="935853" cy="72304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Прямоугольник 182"/>
              <p:cNvSpPr/>
              <p:nvPr/>
            </p:nvSpPr>
            <p:spPr>
              <a:xfrm>
                <a:off x="5128803" y="1643227"/>
                <a:ext cx="935853" cy="88398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Прямоугольник 183"/>
              <p:cNvSpPr/>
              <p:nvPr/>
            </p:nvSpPr>
            <p:spPr>
              <a:xfrm>
                <a:off x="3952665" y="1901913"/>
                <a:ext cx="1030163" cy="4127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000" b="1" dirty="0" smtClean="0"/>
                  <a:t>985</a:t>
                </a:r>
                <a:endParaRPr lang="ru-RU" sz="1000" b="1" dirty="0"/>
              </a:p>
              <a:p>
                <a:pPr algn="ctr"/>
                <a:r>
                  <a:rPr lang="ru-RU" sz="800" dirty="0" smtClean="0"/>
                  <a:t>проектов</a:t>
                </a:r>
                <a:endParaRPr lang="ru-RU" sz="800" dirty="0"/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5119259" y="1742194"/>
                <a:ext cx="935851" cy="3095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1000" b="1" dirty="0" smtClean="0">
                    <a:solidFill>
                      <a:schemeClr val="bg1"/>
                    </a:solidFill>
                  </a:rPr>
                  <a:t>1 347</a:t>
                </a:r>
              </a:p>
              <a:p>
                <a:pPr algn="ctr"/>
                <a:r>
                  <a:rPr lang="ru-RU" sz="800" dirty="0"/>
                  <a:t>проектов</a:t>
                </a:r>
              </a:p>
            </p:txBody>
          </p:sp>
          <p:cxnSp>
            <p:nvCxnSpPr>
              <p:cNvPr id="186" name="Прямая соединительная линия 185"/>
              <p:cNvCxnSpPr/>
              <p:nvPr/>
            </p:nvCxnSpPr>
            <p:spPr>
              <a:xfrm>
                <a:off x="3853296" y="2527218"/>
                <a:ext cx="2357335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Прямая соединительная линия 186"/>
              <p:cNvCxnSpPr/>
              <p:nvPr/>
            </p:nvCxnSpPr>
            <p:spPr>
              <a:xfrm>
                <a:off x="3865368" y="252721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Прямая соединительная линия 187"/>
              <p:cNvCxnSpPr/>
              <p:nvPr/>
            </p:nvCxnSpPr>
            <p:spPr>
              <a:xfrm>
                <a:off x="5044069" y="253373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Прямая соединительная линия 188"/>
              <p:cNvCxnSpPr/>
              <p:nvPr/>
            </p:nvCxnSpPr>
            <p:spPr>
              <a:xfrm>
                <a:off x="6200561" y="2534820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1" name="Группа 170"/>
            <p:cNvGrpSpPr/>
            <p:nvPr/>
          </p:nvGrpSpPr>
          <p:grpSpPr>
            <a:xfrm>
              <a:off x="6965817" y="1563637"/>
              <a:ext cx="1710639" cy="878867"/>
              <a:chOff x="3853296" y="1643226"/>
              <a:chExt cx="2357335" cy="982175"/>
            </a:xfrm>
          </p:grpSpPr>
          <p:sp>
            <p:nvSpPr>
              <p:cNvPr id="172" name="Прямоугольник 171"/>
              <p:cNvSpPr/>
              <p:nvPr/>
            </p:nvSpPr>
            <p:spPr>
              <a:xfrm>
                <a:off x="4001799" y="1643226"/>
                <a:ext cx="935853" cy="883993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Прямоугольник 172"/>
              <p:cNvSpPr/>
              <p:nvPr/>
            </p:nvSpPr>
            <p:spPr>
              <a:xfrm>
                <a:off x="5128803" y="1804173"/>
                <a:ext cx="935853" cy="723045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Прямоугольник 173"/>
              <p:cNvSpPr/>
              <p:nvPr/>
            </p:nvSpPr>
            <p:spPr>
              <a:xfrm>
                <a:off x="4001801" y="1652486"/>
                <a:ext cx="935851" cy="550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000" b="1" dirty="0" smtClean="0"/>
                  <a:t>6,9</a:t>
                </a:r>
              </a:p>
              <a:p>
                <a:pPr algn="ctr"/>
                <a:r>
                  <a:rPr lang="ru-RU" sz="800" dirty="0" err="1" smtClean="0"/>
                  <a:t>млрд.тг</a:t>
                </a:r>
                <a:r>
                  <a:rPr lang="ru-RU" sz="800" dirty="0" smtClean="0"/>
                  <a:t>.</a:t>
                </a:r>
              </a:p>
              <a:p>
                <a:pPr algn="ctr"/>
                <a:r>
                  <a:rPr lang="ru-RU" sz="800" dirty="0" smtClean="0"/>
                  <a:t>кредитов</a:t>
                </a:r>
                <a:endParaRPr lang="ru-RU" sz="800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5128803" y="1875747"/>
                <a:ext cx="935851" cy="4471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1000" b="1" dirty="0" smtClean="0">
                    <a:solidFill>
                      <a:schemeClr val="bg1"/>
                    </a:solidFill>
                  </a:rPr>
                  <a:t>6,7</a:t>
                </a:r>
              </a:p>
              <a:p>
                <a:pPr algn="ctr"/>
                <a:r>
                  <a:rPr lang="ru-RU" sz="800" dirty="0" err="1">
                    <a:solidFill>
                      <a:schemeClr val="bg1"/>
                    </a:solidFill>
                  </a:rPr>
                  <a:t>м</a:t>
                </a:r>
                <a:r>
                  <a:rPr lang="ru-RU" sz="800" dirty="0" err="1" smtClean="0">
                    <a:solidFill>
                      <a:schemeClr val="bg1"/>
                    </a:solidFill>
                  </a:rPr>
                  <a:t>лрд.тг</a:t>
                </a:r>
                <a:r>
                  <a:rPr lang="ru-RU" sz="800" dirty="0" smtClean="0">
                    <a:solidFill>
                      <a:schemeClr val="bg1"/>
                    </a:solidFill>
                  </a:rPr>
                  <a:t>.</a:t>
                </a:r>
              </a:p>
              <a:p>
                <a:pPr algn="ctr"/>
                <a:r>
                  <a:rPr lang="ru-RU" sz="800" dirty="0" smtClean="0">
                    <a:solidFill>
                      <a:schemeClr val="bg1"/>
                    </a:solidFill>
                  </a:rPr>
                  <a:t>кредитов</a:t>
                </a:r>
                <a:endParaRPr lang="ru-RU" sz="10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76" name="Прямая соединительная линия 175"/>
              <p:cNvCxnSpPr/>
              <p:nvPr/>
            </p:nvCxnSpPr>
            <p:spPr>
              <a:xfrm>
                <a:off x="3853296" y="2527218"/>
                <a:ext cx="2357335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Прямая соединительная линия 176"/>
              <p:cNvCxnSpPr/>
              <p:nvPr/>
            </p:nvCxnSpPr>
            <p:spPr>
              <a:xfrm>
                <a:off x="3865368" y="252721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я соединительная линия 177"/>
              <p:cNvCxnSpPr/>
              <p:nvPr/>
            </p:nvCxnSpPr>
            <p:spPr>
              <a:xfrm>
                <a:off x="5044069" y="253373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Прямая соединительная линия 178"/>
              <p:cNvCxnSpPr/>
              <p:nvPr/>
            </p:nvCxnSpPr>
            <p:spPr>
              <a:xfrm>
                <a:off x="6200561" y="2534820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2" name="Группа 191"/>
          <p:cNvGrpSpPr/>
          <p:nvPr/>
        </p:nvGrpSpPr>
        <p:grpSpPr>
          <a:xfrm>
            <a:off x="539552" y="3507853"/>
            <a:ext cx="3709310" cy="878871"/>
            <a:chOff x="4967146" y="1563637"/>
            <a:chExt cx="3709310" cy="878871"/>
          </a:xfrm>
        </p:grpSpPr>
        <p:grpSp>
          <p:nvGrpSpPr>
            <p:cNvPr id="193" name="Группа 192"/>
            <p:cNvGrpSpPr/>
            <p:nvPr/>
          </p:nvGrpSpPr>
          <p:grpSpPr>
            <a:xfrm>
              <a:off x="4967146" y="1563637"/>
              <a:ext cx="1710639" cy="878870"/>
              <a:chOff x="3853296" y="1643224"/>
              <a:chExt cx="2357335" cy="982177"/>
            </a:xfrm>
          </p:grpSpPr>
          <p:sp>
            <p:nvSpPr>
              <p:cNvPr id="205" name="Прямоугольник 204"/>
              <p:cNvSpPr/>
              <p:nvPr/>
            </p:nvSpPr>
            <p:spPr>
              <a:xfrm>
                <a:off x="4001799" y="1896970"/>
                <a:ext cx="935853" cy="63024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6" name="Прямоугольник 205"/>
              <p:cNvSpPr/>
              <p:nvPr/>
            </p:nvSpPr>
            <p:spPr>
              <a:xfrm>
                <a:off x="5128803" y="1643224"/>
                <a:ext cx="935853" cy="883995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07" name="Прямоугольник 206"/>
              <p:cNvSpPr/>
              <p:nvPr/>
            </p:nvSpPr>
            <p:spPr>
              <a:xfrm>
                <a:off x="3962241" y="1879116"/>
                <a:ext cx="1020587" cy="4127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000" b="1" dirty="0" smtClean="0"/>
                  <a:t>892</a:t>
                </a:r>
                <a:endParaRPr lang="ru-RU" sz="1000" b="1" dirty="0"/>
              </a:p>
              <a:p>
                <a:pPr algn="ctr"/>
                <a:r>
                  <a:rPr lang="ru-RU" sz="800" dirty="0" smtClean="0"/>
                  <a:t>заемщика</a:t>
                </a:r>
                <a:endParaRPr lang="ru-RU" sz="800" dirty="0"/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>
                <a:off x="5110390" y="1730788"/>
                <a:ext cx="935851" cy="3095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1000" b="1" dirty="0" smtClean="0">
                    <a:solidFill>
                      <a:schemeClr val="bg1"/>
                    </a:solidFill>
                  </a:rPr>
                  <a:t>1 261</a:t>
                </a:r>
              </a:p>
              <a:p>
                <a:pPr algn="ctr"/>
                <a:r>
                  <a:rPr lang="ru-RU" sz="800" dirty="0" smtClean="0">
                    <a:solidFill>
                      <a:schemeClr val="bg1"/>
                    </a:solidFill>
                  </a:rPr>
                  <a:t>заемщик</a:t>
                </a:r>
                <a:endParaRPr lang="ru-RU" sz="10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09" name="Прямая соединительная линия 208"/>
              <p:cNvCxnSpPr/>
              <p:nvPr/>
            </p:nvCxnSpPr>
            <p:spPr>
              <a:xfrm>
                <a:off x="3853296" y="2527218"/>
                <a:ext cx="2357335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Прямая соединительная линия 209"/>
              <p:cNvCxnSpPr/>
              <p:nvPr/>
            </p:nvCxnSpPr>
            <p:spPr>
              <a:xfrm>
                <a:off x="3865368" y="252721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Прямая соединительная линия 210"/>
              <p:cNvCxnSpPr/>
              <p:nvPr/>
            </p:nvCxnSpPr>
            <p:spPr>
              <a:xfrm>
                <a:off x="5044069" y="253373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Прямая соединительная линия 211"/>
              <p:cNvCxnSpPr/>
              <p:nvPr/>
            </p:nvCxnSpPr>
            <p:spPr>
              <a:xfrm>
                <a:off x="6200561" y="2534820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" name="Группа 193"/>
            <p:cNvGrpSpPr/>
            <p:nvPr/>
          </p:nvGrpSpPr>
          <p:grpSpPr>
            <a:xfrm>
              <a:off x="6965817" y="1749377"/>
              <a:ext cx="1710639" cy="693131"/>
              <a:chOff x="3853296" y="1850796"/>
              <a:chExt cx="2357335" cy="774605"/>
            </a:xfrm>
          </p:grpSpPr>
          <p:sp>
            <p:nvSpPr>
              <p:cNvPr id="195" name="Прямоугольник 194"/>
              <p:cNvSpPr/>
              <p:nvPr/>
            </p:nvSpPr>
            <p:spPr>
              <a:xfrm>
                <a:off x="4001799" y="1962711"/>
                <a:ext cx="935853" cy="56450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Прямоугольник 195"/>
              <p:cNvSpPr/>
              <p:nvPr/>
            </p:nvSpPr>
            <p:spPr>
              <a:xfrm>
                <a:off x="5128803" y="1850796"/>
                <a:ext cx="935853" cy="676424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Прямоугольник 196"/>
              <p:cNvSpPr/>
              <p:nvPr/>
            </p:nvSpPr>
            <p:spPr>
              <a:xfrm>
                <a:off x="4001274" y="1976887"/>
                <a:ext cx="935851" cy="5503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000" b="1" dirty="0" smtClean="0"/>
                  <a:t>2,9</a:t>
                </a:r>
                <a:endParaRPr lang="ru-RU" sz="1000" b="1" dirty="0"/>
              </a:p>
              <a:p>
                <a:pPr algn="ctr"/>
                <a:r>
                  <a:rPr lang="ru-RU" sz="800" dirty="0" err="1"/>
                  <a:t>м</a:t>
                </a:r>
                <a:r>
                  <a:rPr lang="ru-RU" sz="800" dirty="0" err="1" smtClean="0"/>
                  <a:t>лрд.тг</a:t>
                </a:r>
                <a:r>
                  <a:rPr lang="ru-RU" sz="800" dirty="0" smtClean="0"/>
                  <a:t>.</a:t>
                </a:r>
              </a:p>
              <a:p>
                <a:pPr algn="ctr"/>
                <a:r>
                  <a:rPr lang="ru-RU" sz="800" dirty="0" smtClean="0"/>
                  <a:t>кредитов</a:t>
                </a:r>
                <a:endParaRPr lang="ru-RU" sz="800" dirty="0"/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5128803" y="2000807"/>
                <a:ext cx="935851" cy="4471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1000" b="1" dirty="0" smtClean="0">
                    <a:solidFill>
                      <a:schemeClr val="bg1"/>
                    </a:solidFill>
                  </a:rPr>
                  <a:t>3,4</a:t>
                </a:r>
              </a:p>
              <a:p>
                <a:pPr algn="ctr"/>
                <a:r>
                  <a:rPr lang="ru-RU" sz="800" dirty="0" err="1">
                    <a:solidFill>
                      <a:schemeClr val="bg1"/>
                    </a:solidFill>
                  </a:rPr>
                  <a:t>м</a:t>
                </a:r>
                <a:r>
                  <a:rPr lang="ru-RU" sz="800" dirty="0" err="1" smtClean="0">
                    <a:solidFill>
                      <a:schemeClr val="bg1"/>
                    </a:solidFill>
                  </a:rPr>
                  <a:t>лрд.тг</a:t>
                </a:r>
                <a:r>
                  <a:rPr lang="ru-RU" sz="800" dirty="0" smtClean="0">
                    <a:solidFill>
                      <a:schemeClr val="bg1"/>
                    </a:solidFill>
                  </a:rPr>
                  <a:t>.</a:t>
                </a:r>
              </a:p>
              <a:p>
                <a:pPr algn="ctr"/>
                <a:r>
                  <a:rPr lang="ru-RU" sz="800" dirty="0" smtClean="0">
                    <a:solidFill>
                      <a:schemeClr val="bg1"/>
                    </a:solidFill>
                  </a:rPr>
                  <a:t>кредитов</a:t>
                </a:r>
                <a:endParaRPr lang="ru-RU" sz="10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99" name="Прямая соединительная линия 198"/>
              <p:cNvCxnSpPr/>
              <p:nvPr/>
            </p:nvCxnSpPr>
            <p:spPr>
              <a:xfrm>
                <a:off x="3853296" y="2527218"/>
                <a:ext cx="2357335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Прямая соединительная линия 199"/>
              <p:cNvCxnSpPr/>
              <p:nvPr/>
            </p:nvCxnSpPr>
            <p:spPr>
              <a:xfrm>
                <a:off x="3865368" y="252721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Прямая соединительная линия 200"/>
              <p:cNvCxnSpPr/>
              <p:nvPr/>
            </p:nvCxnSpPr>
            <p:spPr>
              <a:xfrm>
                <a:off x="5044069" y="253373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Прямая соединительная линия 201"/>
              <p:cNvCxnSpPr/>
              <p:nvPr/>
            </p:nvCxnSpPr>
            <p:spPr>
              <a:xfrm>
                <a:off x="6200561" y="2534820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3" name="TextBox 102"/>
          <p:cNvSpPr txBox="1"/>
          <p:nvPr/>
        </p:nvSpPr>
        <p:spPr>
          <a:xfrm>
            <a:off x="1526564" y="2416091"/>
            <a:ext cx="5726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800" dirty="0" smtClean="0"/>
              <a:t>5 мес. 2020 года</a:t>
            </a:r>
            <a:endParaRPr lang="ru-RU" sz="800" dirty="0"/>
          </a:p>
        </p:txBody>
      </p:sp>
      <p:sp>
        <p:nvSpPr>
          <p:cNvPr id="121" name="TextBox 120"/>
          <p:cNvSpPr txBox="1"/>
          <p:nvPr/>
        </p:nvSpPr>
        <p:spPr>
          <a:xfrm>
            <a:off x="649586" y="2413412"/>
            <a:ext cx="5726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800" dirty="0" smtClean="0"/>
              <a:t>5 мес. 2019 года</a:t>
            </a:r>
            <a:endParaRPr lang="ru-RU" sz="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521364" y="2435712"/>
            <a:ext cx="5726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800" dirty="0" smtClean="0"/>
              <a:t>5 мес. 2020 года</a:t>
            </a:r>
            <a:endParaRPr lang="ru-RU" sz="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644386" y="2433033"/>
            <a:ext cx="5726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800" dirty="0" smtClean="0"/>
              <a:t>5 мес. 2019 года</a:t>
            </a:r>
            <a:endParaRPr lang="ru-RU" sz="800" dirty="0"/>
          </a:p>
        </p:txBody>
      </p:sp>
      <p:sp>
        <p:nvSpPr>
          <p:cNvPr id="107" name="TextBox 106"/>
          <p:cNvSpPr txBox="1"/>
          <p:nvPr/>
        </p:nvSpPr>
        <p:spPr>
          <a:xfrm>
            <a:off x="5962168" y="2422623"/>
            <a:ext cx="5726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800" dirty="0" smtClean="0"/>
              <a:t>5 мес. 2020 года</a:t>
            </a:r>
            <a:endParaRPr lang="ru-RU" sz="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5085190" y="2419944"/>
            <a:ext cx="5726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800" dirty="0" smtClean="0"/>
              <a:t>5 мес. 2019 года</a:t>
            </a:r>
            <a:endParaRPr lang="ru-RU" sz="800" dirty="0"/>
          </a:p>
        </p:txBody>
      </p:sp>
      <p:sp>
        <p:nvSpPr>
          <p:cNvPr id="109" name="TextBox 108"/>
          <p:cNvSpPr txBox="1"/>
          <p:nvPr/>
        </p:nvSpPr>
        <p:spPr>
          <a:xfrm>
            <a:off x="1508534" y="4379917"/>
            <a:ext cx="5726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800" dirty="0"/>
              <a:t>4</a:t>
            </a:r>
            <a:r>
              <a:rPr lang="ru-RU" sz="800" dirty="0" smtClean="0"/>
              <a:t> мес. 2020 года</a:t>
            </a:r>
            <a:endParaRPr lang="ru-RU" sz="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631556" y="4377238"/>
            <a:ext cx="5726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800" dirty="0"/>
              <a:t>4</a:t>
            </a:r>
            <a:r>
              <a:rPr lang="ru-RU" sz="800" dirty="0" smtClean="0"/>
              <a:t> мес. 2019 года</a:t>
            </a:r>
            <a:endParaRPr lang="ru-RU" sz="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3489448" y="4380968"/>
            <a:ext cx="5726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800" dirty="0"/>
              <a:t>4</a:t>
            </a:r>
            <a:r>
              <a:rPr lang="ru-RU" sz="800" dirty="0" smtClean="0"/>
              <a:t> мес. 2020 года</a:t>
            </a:r>
            <a:endParaRPr lang="ru-RU" sz="800" dirty="0"/>
          </a:p>
        </p:txBody>
      </p:sp>
      <p:sp>
        <p:nvSpPr>
          <p:cNvPr id="123" name="TextBox 122"/>
          <p:cNvSpPr txBox="1"/>
          <p:nvPr/>
        </p:nvSpPr>
        <p:spPr>
          <a:xfrm>
            <a:off x="2612470" y="4378289"/>
            <a:ext cx="5726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800" dirty="0"/>
              <a:t>4</a:t>
            </a:r>
            <a:r>
              <a:rPr lang="ru-RU" sz="800" dirty="0" smtClean="0"/>
              <a:t> мес. 2019 года</a:t>
            </a:r>
            <a:endParaRPr lang="ru-RU" sz="800" dirty="0"/>
          </a:p>
        </p:txBody>
      </p:sp>
      <p:sp>
        <p:nvSpPr>
          <p:cNvPr id="124" name="TextBox 123"/>
          <p:cNvSpPr txBox="1"/>
          <p:nvPr/>
        </p:nvSpPr>
        <p:spPr>
          <a:xfrm>
            <a:off x="5977061" y="4385751"/>
            <a:ext cx="5726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800" dirty="0" smtClean="0"/>
              <a:t>5 мес. 2020 года</a:t>
            </a:r>
            <a:endParaRPr lang="ru-RU" sz="800" dirty="0"/>
          </a:p>
        </p:txBody>
      </p:sp>
      <p:sp>
        <p:nvSpPr>
          <p:cNvPr id="125" name="TextBox 124"/>
          <p:cNvSpPr txBox="1"/>
          <p:nvPr/>
        </p:nvSpPr>
        <p:spPr>
          <a:xfrm>
            <a:off x="5100083" y="4383072"/>
            <a:ext cx="5726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800" dirty="0" smtClean="0"/>
              <a:t>5 мес. 2019 года</a:t>
            </a:r>
            <a:endParaRPr lang="ru-RU" sz="800" dirty="0"/>
          </a:p>
        </p:txBody>
      </p:sp>
      <p:sp>
        <p:nvSpPr>
          <p:cNvPr id="126" name="TextBox 125"/>
          <p:cNvSpPr txBox="1"/>
          <p:nvPr/>
        </p:nvSpPr>
        <p:spPr>
          <a:xfrm>
            <a:off x="7949165" y="4390601"/>
            <a:ext cx="5726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800" dirty="0" smtClean="0"/>
              <a:t>5 мес. 2020 года</a:t>
            </a:r>
            <a:endParaRPr lang="ru-RU" sz="800" dirty="0"/>
          </a:p>
        </p:txBody>
      </p:sp>
      <p:sp>
        <p:nvSpPr>
          <p:cNvPr id="127" name="TextBox 126"/>
          <p:cNvSpPr txBox="1"/>
          <p:nvPr/>
        </p:nvSpPr>
        <p:spPr>
          <a:xfrm>
            <a:off x="7072187" y="4387922"/>
            <a:ext cx="5726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800" dirty="0" smtClean="0"/>
              <a:t>5 мес. 2019 года</a:t>
            </a:r>
            <a:endParaRPr lang="ru-RU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8009939" y="2431663"/>
            <a:ext cx="5726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800" dirty="0" smtClean="0"/>
              <a:t>5 мес. 2020 года</a:t>
            </a:r>
            <a:endParaRPr lang="ru-RU" sz="800" dirty="0"/>
          </a:p>
        </p:txBody>
      </p:sp>
      <p:sp>
        <p:nvSpPr>
          <p:cNvPr id="140" name="TextBox 139"/>
          <p:cNvSpPr txBox="1"/>
          <p:nvPr/>
        </p:nvSpPr>
        <p:spPr>
          <a:xfrm>
            <a:off x="7132961" y="2428984"/>
            <a:ext cx="5726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800" dirty="0" smtClean="0"/>
              <a:t>5 мес. 2019 года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98277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1. Субсидирование ставки вознаграждения </a:t>
            </a:r>
            <a:br>
              <a:rPr lang="ru-RU" sz="2000" b="1" dirty="0" smtClean="0"/>
            </a:br>
            <a:r>
              <a:rPr lang="ru-RU" sz="2000" b="1" dirty="0" smtClean="0"/>
              <a:t>в разрезе районов за весь период</a:t>
            </a:r>
            <a:endParaRPr lang="ru-RU" sz="2000" b="1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5</a:t>
            </a:fld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144199" y="981089"/>
            <a:ext cx="2883528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Субсидирование ставки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Механизм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803562" y="981089"/>
            <a:ext cx="2784334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Субсидирование ставки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ДКБ 2025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13197"/>
              </p:ext>
            </p:extLst>
          </p:nvPr>
        </p:nvGraphicFramePr>
        <p:xfrm>
          <a:off x="323528" y="1229222"/>
          <a:ext cx="4242900" cy="322467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99864">
                  <a:extLst>
                    <a:ext uri="{9D8B030D-6E8A-4147-A177-3AD203B41FA5}">
                      <a16:colId xmlns:a16="http://schemas.microsoft.com/office/drawing/2014/main" val="2528405618"/>
                    </a:ext>
                  </a:extLst>
                </a:gridCol>
                <a:gridCol w="1308448">
                  <a:extLst>
                    <a:ext uri="{9D8B030D-6E8A-4147-A177-3AD203B41FA5}">
                      <a16:colId xmlns:a16="http://schemas.microsoft.com/office/drawing/2014/main" val="3973853605"/>
                    </a:ext>
                  </a:extLst>
                </a:gridCol>
                <a:gridCol w="1434588">
                  <a:extLst>
                    <a:ext uri="{9D8B030D-6E8A-4147-A177-3AD203B41FA5}">
                      <a16:colId xmlns:a16="http://schemas.microsoft.com/office/drawing/2014/main" val="565475138"/>
                    </a:ext>
                  </a:extLst>
                </a:gridCol>
              </a:tblGrid>
              <a:tr h="3217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Район/город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Кол-во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проектов,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Сумма кредитов, млн.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тг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1695778"/>
                  </a:ext>
                </a:extLst>
              </a:tr>
              <a:tr h="1882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i="0" u="none" strike="noStrike" dirty="0" err="1">
                          <a:effectLst/>
                        </a:rPr>
                        <a:t>г.Тараз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</a:rPr>
                        <a:t>52 </a:t>
                      </a:r>
                      <a:r>
                        <a:rPr lang="ru-RU" sz="1000" u="none" strike="noStrike" dirty="0">
                          <a:effectLst/>
                        </a:rPr>
                        <a:t>481,1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extLst>
                  <a:ext uri="{0D108BD9-81ED-4DB2-BD59-A6C34878D82A}">
                    <a16:rowId xmlns:a16="http://schemas.microsoft.com/office/drawing/2014/main" val="3554847648"/>
                  </a:ext>
                </a:extLst>
              </a:tr>
              <a:tr h="1882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</a:rPr>
                        <a:t>Байзакский</a:t>
                      </a:r>
                      <a:r>
                        <a:rPr lang="ru-RU" sz="1000" u="none" strike="noStrike" dirty="0">
                          <a:effectLst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</a:rPr>
                        <a:t>3 </a:t>
                      </a:r>
                      <a:r>
                        <a:rPr lang="ru-RU" sz="1000" u="none" strike="noStrike" dirty="0">
                          <a:effectLst/>
                        </a:rPr>
                        <a:t>443,1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extLst>
                  <a:ext uri="{0D108BD9-81ED-4DB2-BD59-A6C34878D82A}">
                    <a16:rowId xmlns:a16="http://schemas.microsoft.com/office/drawing/2014/main" val="1737820177"/>
                  </a:ext>
                </a:extLst>
              </a:tr>
              <a:tr h="1882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г.Шу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</a:rPr>
                        <a:t>1 </a:t>
                      </a:r>
                      <a:r>
                        <a:rPr lang="ru-RU" sz="1000" u="none" strike="noStrike" dirty="0">
                          <a:effectLst/>
                        </a:rPr>
                        <a:t>684,1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extLst>
                  <a:ext uri="{0D108BD9-81ED-4DB2-BD59-A6C34878D82A}">
                    <a16:rowId xmlns:a16="http://schemas.microsoft.com/office/drawing/2014/main" val="948172747"/>
                  </a:ext>
                </a:extLst>
              </a:tr>
              <a:tr h="1882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Кордайский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</a:rPr>
                        <a:t>16 </a:t>
                      </a:r>
                      <a:r>
                        <a:rPr lang="ru-RU" sz="1000" u="none" strike="noStrike" dirty="0">
                          <a:effectLst/>
                        </a:rPr>
                        <a:t>686,8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extLst>
                  <a:ext uri="{0D108BD9-81ED-4DB2-BD59-A6C34878D82A}">
                    <a16:rowId xmlns:a16="http://schemas.microsoft.com/office/drawing/2014/main" val="2196216062"/>
                  </a:ext>
                </a:extLst>
              </a:tr>
              <a:tr h="1882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Жамбылский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</a:rPr>
                        <a:t>3 </a:t>
                      </a:r>
                      <a:r>
                        <a:rPr lang="ru-RU" sz="1000" u="none" strike="noStrike" dirty="0">
                          <a:effectLst/>
                        </a:rPr>
                        <a:t>786,0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extLst>
                  <a:ext uri="{0D108BD9-81ED-4DB2-BD59-A6C34878D82A}">
                    <a16:rowId xmlns:a16="http://schemas.microsoft.com/office/drawing/2014/main" val="1282083336"/>
                  </a:ext>
                </a:extLst>
              </a:tr>
              <a:tr h="1882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г.Каратау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</a:rPr>
                        <a:t>23 </a:t>
                      </a:r>
                      <a:r>
                        <a:rPr lang="ru-RU" sz="1000" u="none" strike="noStrike" dirty="0">
                          <a:effectLst/>
                        </a:rPr>
                        <a:t>506,4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extLst>
                  <a:ext uri="{0D108BD9-81ED-4DB2-BD59-A6C34878D82A}">
                    <a16:rowId xmlns:a16="http://schemas.microsoft.com/office/drawing/2014/main" val="1987338619"/>
                  </a:ext>
                </a:extLst>
              </a:tr>
              <a:tr h="22832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</a:rPr>
                        <a:t>им. Т. </a:t>
                      </a:r>
                      <a:r>
                        <a:rPr lang="ru-RU" sz="1000" u="none" strike="noStrike" dirty="0">
                          <a:effectLst/>
                        </a:rPr>
                        <a:t>Рыскулова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</a:rPr>
                        <a:t>6 </a:t>
                      </a:r>
                      <a:r>
                        <a:rPr lang="ru-RU" sz="1000" u="none" strike="noStrike" dirty="0">
                          <a:effectLst/>
                        </a:rPr>
                        <a:t>822,7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extLst>
                  <a:ext uri="{0D108BD9-81ED-4DB2-BD59-A6C34878D82A}">
                    <a16:rowId xmlns:a16="http://schemas.microsoft.com/office/drawing/2014/main" val="1526529920"/>
                  </a:ext>
                </a:extLst>
              </a:tr>
              <a:tr h="1882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Жуалынский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</a:rPr>
                        <a:t>1 </a:t>
                      </a:r>
                      <a:r>
                        <a:rPr lang="ru-RU" sz="1000" u="none" strike="noStrike" dirty="0">
                          <a:effectLst/>
                        </a:rPr>
                        <a:t>480,3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extLst>
                  <a:ext uri="{0D108BD9-81ED-4DB2-BD59-A6C34878D82A}">
                    <a16:rowId xmlns:a16="http://schemas.microsoft.com/office/drawing/2014/main" val="2854117355"/>
                  </a:ext>
                </a:extLst>
              </a:tr>
              <a:tr h="1882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Меркенский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</a:rPr>
                        <a:t>1 </a:t>
                      </a:r>
                      <a:r>
                        <a:rPr lang="ru-RU" sz="1000" u="none" strike="noStrike" dirty="0">
                          <a:effectLst/>
                        </a:rPr>
                        <a:t>449,8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extLst>
                  <a:ext uri="{0D108BD9-81ED-4DB2-BD59-A6C34878D82A}">
                    <a16:rowId xmlns:a16="http://schemas.microsoft.com/office/drawing/2014/main" val="2043553116"/>
                  </a:ext>
                </a:extLst>
              </a:tr>
              <a:tr h="1882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г.Жанатас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</a:rPr>
                        <a:t>997,7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extLst>
                  <a:ext uri="{0D108BD9-81ED-4DB2-BD59-A6C34878D82A}">
                    <a16:rowId xmlns:a16="http://schemas.microsoft.com/office/drawing/2014/main" val="3920589473"/>
                  </a:ext>
                </a:extLst>
              </a:tr>
              <a:tr h="1882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Шуский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</a:rPr>
                        <a:t>3 </a:t>
                      </a:r>
                      <a:r>
                        <a:rPr lang="ru-RU" sz="1000" u="none" strike="noStrike" dirty="0">
                          <a:effectLst/>
                        </a:rPr>
                        <a:t>408,7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extLst>
                  <a:ext uri="{0D108BD9-81ED-4DB2-BD59-A6C34878D82A}">
                    <a16:rowId xmlns:a16="http://schemas.microsoft.com/office/drawing/2014/main" val="2379704669"/>
                  </a:ext>
                </a:extLst>
              </a:tr>
              <a:tr h="1882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Сарысуский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</a:rPr>
                        <a:t>299,6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extLst>
                  <a:ext uri="{0D108BD9-81ED-4DB2-BD59-A6C34878D82A}">
                    <a16:rowId xmlns:a16="http://schemas.microsoft.com/office/drawing/2014/main" val="3782039990"/>
                  </a:ext>
                </a:extLst>
              </a:tr>
              <a:tr h="1882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Мойынкумский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</a:rPr>
                        <a:t>45,4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extLst>
                  <a:ext uri="{0D108BD9-81ED-4DB2-BD59-A6C34878D82A}">
                    <a16:rowId xmlns:a16="http://schemas.microsoft.com/office/drawing/2014/main" val="2489687691"/>
                  </a:ext>
                </a:extLst>
              </a:tr>
              <a:tr h="10972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</a:rPr>
                        <a:t>Таласский</a:t>
                      </a:r>
                      <a:r>
                        <a:rPr lang="ru-RU" sz="1000" u="none" strike="noStrike" dirty="0">
                          <a:effectLst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</a:rPr>
                        <a:t>57,8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b"/>
                </a:tc>
                <a:extLst>
                  <a:ext uri="{0D108BD9-81ED-4DB2-BD59-A6C34878D82A}">
                    <a16:rowId xmlns:a16="http://schemas.microsoft.com/office/drawing/2014/main" val="465685930"/>
                  </a:ext>
                </a:extLst>
              </a:tr>
              <a:tr h="2563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027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149,6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2888853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662804"/>
              </p:ext>
            </p:extLst>
          </p:nvPr>
        </p:nvGraphicFramePr>
        <p:xfrm>
          <a:off x="4788024" y="1229222"/>
          <a:ext cx="4222035" cy="152436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35088">
                  <a:extLst>
                    <a:ext uri="{9D8B030D-6E8A-4147-A177-3AD203B41FA5}">
                      <a16:colId xmlns:a16="http://schemas.microsoft.com/office/drawing/2014/main" val="308110989"/>
                    </a:ext>
                  </a:extLst>
                </a:gridCol>
                <a:gridCol w="1329208">
                  <a:extLst>
                    <a:ext uri="{9D8B030D-6E8A-4147-A177-3AD203B41FA5}">
                      <a16:colId xmlns:a16="http://schemas.microsoft.com/office/drawing/2014/main" val="359570004"/>
                    </a:ext>
                  </a:extLst>
                </a:gridCol>
                <a:gridCol w="1557739">
                  <a:extLst>
                    <a:ext uri="{9D8B030D-6E8A-4147-A177-3AD203B41FA5}">
                      <a16:colId xmlns:a16="http://schemas.microsoft.com/office/drawing/2014/main" val="1479700979"/>
                    </a:ext>
                  </a:extLst>
                </a:gridCol>
              </a:tblGrid>
              <a:tr h="190546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u="none" strike="noStrike" kern="1200" dirty="0">
                          <a:effectLst/>
                        </a:rPr>
                        <a:t>Район/город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u="none" strike="noStrike" kern="1200">
                          <a:effectLst/>
                        </a:rPr>
                        <a:t>Кол-во прекотов, ед.</a:t>
                      </a:r>
                      <a:endParaRPr kumimoji="0" lang="ru-RU" sz="10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u="none" strike="noStrike" kern="1200">
                          <a:effectLst/>
                        </a:rPr>
                        <a:t> Сумма кредитов, млн. тг. </a:t>
                      </a:r>
                      <a:endParaRPr kumimoji="0" lang="ru-RU" sz="10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6903616"/>
                  </a:ext>
                </a:extLst>
              </a:tr>
              <a:tr h="19054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000" u="none" strike="noStrike" kern="1200" dirty="0" err="1">
                          <a:effectLst/>
                        </a:rPr>
                        <a:t>г.Тараз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u="none" strike="noStrike" kern="1200" dirty="0" smtClean="0">
                          <a:effectLst/>
                        </a:rPr>
                        <a:t>5   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u="none" strike="noStrike" kern="1200" dirty="0" smtClean="0">
                          <a:effectLst/>
                        </a:rPr>
                        <a:t>267,7   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5200019"/>
                  </a:ext>
                </a:extLst>
              </a:tr>
              <a:tr h="19054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000" u="none" strike="noStrike" kern="1200" dirty="0" err="1" smtClean="0">
                          <a:effectLst/>
                        </a:rPr>
                        <a:t>Меркенский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u="none" strike="noStrike" kern="1200" dirty="0" smtClean="0">
                          <a:effectLst/>
                        </a:rPr>
                        <a:t>2   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u="none" strike="noStrike" kern="1200" dirty="0" smtClean="0">
                          <a:effectLst/>
                        </a:rPr>
                        <a:t>25,2   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0182044"/>
                  </a:ext>
                </a:extLst>
              </a:tr>
              <a:tr h="19054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000" u="none" strike="noStrike" kern="1200" dirty="0" err="1">
                          <a:effectLst/>
                        </a:rPr>
                        <a:t>г.Каратау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u="none" strike="noStrike" kern="1200" dirty="0" smtClean="0">
                          <a:effectLst/>
                        </a:rPr>
                        <a:t>1   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u="none" strike="noStrike" kern="1200" dirty="0" smtClean="0">
                          <a:effectLst/>
                        </a:rPr>
                        <a:t>5,0   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1272243"/>
                  </a:ext>
                </a:extLst>
              </a:tr>
              <a:tr h="19054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000" u="none" strike="noStrike" kern="1200" dirty="0" err="1" smtClean="0">
                          <a:effectLst/>
                        </a:rPr>
                        <a:t>Таласски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u="none" strike="noStrike" kern="1200" dirty="0" smtClean="0">
                          <a:effectLst/>
                        </a:rPr>
                        <a:t>1   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u="none" strike="noStrike" kern="1200" dirty="0" smtClean="0">
                          <a:effectLst/>
                        </a:rPr>
                        <a:t>188,0   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5669432"/>
                  </a:ext>
                </a:extLst>
              </a:tr>
              <a:tr h="19054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000" u="none" strike="noStrike" kern="1200" dirty="0" err="1">
                          <a:effectLst/>
                        </a:rPr>
                        <a:t>г.Шу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u="none" strike="noStrike" kern="1200" dirty="0" smtClean="0">
                          <a:effectLst/>
                        </a:rPr>
                        <a:t>1   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u="none" strike="noStrike" kern="1200" dirty="0" smtClean="0">
                          <a:effectLst/>
                        </a:rPr>
                        <a:t>4,5   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6047199"/>
                  </a:ext>
                </a:extLst>
              </a:tr>
              <a:tr h="19054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000" u="none" strike="noStrike" kern="1200" dirty="0" err="1" smtClean="0">
                          <a:effectLst/>
                        </a:rPr>
                        <a:t>Жамбылский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u="none" strike="noStrike" kern="1200" dirty="0" smtClean="0">
                          <a:effectLst/>
                        </a:rPr>
                        <a:t>1   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u="none" strike="noStrike" kern="1200" dirty="0" smtClean="0">
                          <a:effectLst/>
                        </a:rPr>
                        <a:t>572,7   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6818520"/>
                  </a:ext>
                </a:extLst>
              </a:tr>
              <a:tr h="190546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u="none" strike="noStrike" kern="1200" dirty="0">
                          <a:effectLst/>
                        </a:rPr>
                        <a:t>Итого</a:t>
                      </a:r>
                      <a:endParaRPr kumimoji="0"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u="none" strike="noStrike" kern="1200" dirty="0" smtClean="0">
                          <a:effectLst/>
                        </a:rPr>
                        <a:t>11   </a:t>
                      </a:r>
                      <a:endParaRPr kumimoji="0"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u="none" strike="noStrike" kern="1200" dirty="0" smtClean="0">
                          <a:effectLst/>
                        </a:rPr>
                        <a:t>1 063,2</a:t>
                      </a:r>
                      <a:endParaRPr kumimoji="0"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0804593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056042"/>
              </p:ext>
            </p:extLst>
          </p:nvPr>
        </p:nvGraphicFramePr>
        <p:xfrm>
          <a:off x="4788023" y="3168939"/>
          <a:ext cx="4222035" cy="40657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35088">
                  <a:extLst>
                    <a:ext uri="{9D8B030D-6E8A-4147-A177-3AD203B41FA5}">
                      <a16:colId xmlns:a16="http://schemas.microsoft.com/office/drawing/2014/main" val="308110989"/>
                    </a:ext>
                  </a:extLst>
                </a:gridCol>
                <a:gridCol w="1329208">
                  <a:extLst>
                    <a:ext uri="{9D8B030D-6E8A-4147-A177-3AD203B41FA5}">
                      <a16:colId xmlns:a16="http://schemas.microsoft.com/office/drawing/2014/main" val="359570004"/>
                    </a:ext>
                  </a:extLst>
                </a:gridCol>
                <a:gridCol w="1557739">
                  <a:extLst>
                    <a:ext uri="{9D8B030D-6E8A-4147-A177-3AD203B41FA5}">
                      <a16:colId xmlns:a16="http://schemas.microsoft.com/office/drawing/2014/main" val="1479700979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u="none" strike="noStrike" kern="1200" dirty="0">
                          <a:effectLst/>
                        </a:rPr>
                        <a:t>Район/город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u="none" strike="noStrike" kern="1200">
                          <a:effectLst/>
                        </a:rPr>
                        <a:t>Кол-во прекотов, ед.</a:t>
                      </a:r>
                      <a:endParaRPr kumimoji="0" lang="ru-RU" sz="10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u="none" strike="noStrike" kern="1200">
                          <a:effectLst/>
                        </a:rPr>
                        <a:t> Сумма кредитов, млн. тг. </a:t>
                      </a:r>
                      <a:endParaRPr kumimoji="0" lang="ru-RU" sz="10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6903616"/>
                  </a:ext>
                </a:extLst>
              </a:tr>
              <a:tr h="19054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000" b="1" u="none" strike="noStrike" kern="1200" dirty="0" err="1">
                          <a:effectLst/>
                        </a:rPr>
                        <a:t>г.Тараз</a:t>
                      </a:r>
                      <a:endParaRPr kumimoji="0"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u="none" strike="noStrike" kern="1200" dirty="0" smtClean="0">
                          <a:effectLst/>
                        </a:rPr>
                        <a:t>2   </a:t>
                      </a:r>
                      <a:endParaRPr kumimoji="0"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u="none" strike="noStrike" kern="1200" dirty="0" smtClean="0">
                          <a:effectLst/>
                        </a:rPr>
                        <a:t>49,0  </a:t>
                      </a:r>
                      <a:endParaRPr kumimoji="0"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5200019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781835"/>
              </p:ext>
            </p:extLst>
          </p:nvPr>
        </p:nvGraphicFramePr>
        <p:xfrm>
          <a:off x="4788023" y="4077867"/>
          <a:ext cx="4222035" cy="3773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35088">
                  <a:extLst>
                    <a:ext uri="{9D8B030D-6E8A-4147-A177-3AD203B41FA5}">
                      <a16:colId xmlns:a16="http://schemas.microsoft.com/office/drawing/2014/main" val="308110989"/>
                    </a:ext>
                  </a:extLst>
                </a:gridCol>
                <a:gridCol w="1329208">
                  <a:extLst>
                    <a:ext uri="{9D8B030D-6E8A-4147-A177-3AD203B41FA5}">
                      <a16:colId xmlns:a16="http://schemas.microsoft.com/office/drawing/2014/main" val="359570004"/>
                    </a:ext>
                  </a:extLst>
                </a:gridCol>
                <a:gridCol w="1557739">
                  <a:extLst>
                    <a:ext uri="{9D8B030D-6E8A-4147-A177-3AD203B41FA5}">
                      <a16:colId xmlns:a16="http://schemas.microsoft.com/office/drawing/2014/main" val="1479700979"/>
                    </a:ext>
                  </a:extLst>
                </a:gridCol>
              </a:tblGrid>
              <a:tr h="18683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u="none" strike="noStrike" kern="1200" dirty="0">
                          <a:effectLst/>
                        </a:rPr>
                        <a:t>Район/город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u="none" strike="noStrike" kern="1200">
                          <a:effectLst/>
                        </a:rPr>
                        <a:t>Кол-во прекотов, ед.</a:t>
                      </a:r>
                      <a:endParaRPr kumimoji="0" lang="ru-RU" sz="10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u="none" strike="noStrike" kern="1200">
                          <a:effectLst/>
                        </a:rPr>
                        <a:t> Сумма кредитов, млн. тг. </a:t>
                      </a:r>
                      <a:endParaRPr kumimoji="0" lang="ru-RU" sz="10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6903616"/>
                  </a:ext>
                </a:extLst>
              </a:tr>
              <a:tr h="19054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000" b="1" u="none" strike="noStrike" kern="1200" dirty="0" err="1">
                          <a:effectLst/>
                        </a:rPr>
                        <a:t>г.Тараз</a:t>
                      </a:r>
                      <a:endParaRPr kumimoji="0"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u="none" strike="noStrike" kern="1200" dirty="0" smtClean="0">
                          <a:effectLst/>
                        </a:rPr>
                        <a:t>4 </a:t>
                      </a:r>
                      <a:endParaRPr kumimoji="0"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u="none" strike="noStrike" kern="1200" dirty="0" smtClean="0">
                          <a:effectLst/>
                        </a:rPr>
                        <a:t>960,0  </a:t>
                      </a:r>
                      <a:endParaRPr kumimoji="0"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5200019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249361" y="2917671"/>
            <a:ext cx="2719316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Субсидирование ставки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ПРООН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99449" y="3831923"/>
            <a:ext cx="3019143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Субсидирование ставки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1200" b="1" dirty="0" err="1" smtClean="0">
                <a:solidFill>
                  <a:schemeClr val="accent2">
                    <a:lumMod val="75000"/>
                  </a:schemeClr>
                </a:solidFill>
              </a:rPr>
              <a:t>Нұрлы-Жер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2643" y="4553113"/>
            <a:ext cx="8229600" cy="184666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r>
              <a:rPr lang="kk-KZ" sz="1200" dirty="0" smtClean="0">
                <a:solidFill>
                  <a:srgbClr val="C00000"/>
                </a:solidFill>
              </a:rPr>
              <a:t>Итого по всем программам поддержано </a:t>
            </a:r>
            <a:r>
              <a:rPr lang="kk-KZ" sz="1200" b="1" dirty="0" smtClean="0">
                <a:solidFill>
                  <a:srgbClr val="C00000"/>
                </a:solidFill>
              </a:rPr>
              <a:t>1 044 проекта</a:t>
            </a:r>
            <a:r>
              <a:rPr lang="kk-KZ" sz="1200" dirty="0" smtClean="0">
                <a:solidFill>
                  <a:srgbClr val="C00000"/>
                </a:solidFill>
              </a:rPr>
              <a:t> на общую сумму кредитов </a:t>
            </a:r>
            <a:r>
              <a:rPr lang="kk-KZ" sz="1200" b="1" dirty="0" smtClean="0">
                <a:solidFill>
                  <a:srgbClr val="C00000"/>
                </a:solidFill>
              </a:rPr>
              <a:t>118,2 млрд</a:t>
            </a:r>
            <a:r>
              <a:rPr lang="ru-RU" sz="1200" b="1" dirty="0" smtClean="0">
                <a:solidFill>
                  <a:srgbClr val="C00000"/>
                </a:solidFill>
              </a:rPr>
              <a:t>. </a:t>
            </a:r>
            <a:r>
              <a:rPr lang="ru-RU" sz="1200" b="1" dirty="0" err="1" smtClean="0">
                <a:solidFill>
                  <a:srgbClr val="C00000"/>
                </a:solidFill>
              </a:rPr>
              <a:t>тг</a:t>
            </a:r>
            <a:r>
              <a:rPr lang="ru-RU" sz="1200" b="1" dirty="0" smtClean="0">
                <a:solidFill>
                  <a:srgbClr val="C00000"/>
                </a:solidFill>
              </a:rPr>
              <a:t>.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552" y="4803998"/>
            <a:ext cx="6912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Источник: Данные Фонда «Даму» на 01.0</a:t>
            </a:r>
            <a:r>
              <a:rPr lang="en-US" sz="800" i="1" dirty="0" smtClean="0"/>
              <a:t>6</a:t>
            </a:r>
            <a:r>
              <a:rPr lang="ru-RU" sz="800" i="1" dirty="0" smtClean="0"/>
              <a:t>.2020 г. (</a:t>
            </a:r>
            <a:r>
              <a:rPr lang="kk-KZ" sz="800" i="1" dirty="0" smtClean="0"/>
              <a:t>с начала реализации программ</a:t>
            </a:r>
            <a:r>
              <a:rPr lang="ru-RU" sz="800" i="1" dirty="0" smtClean="0"/>
              <a:t>)</a:t>
            </a:r>
            <a:endParaRPr lang="en-US" sz="800" i="1" dirty="0" smtClean="0"/>
          </a:p>
        </p:txBody>
      </p:sp>
    </p:spTree>
    <p:extLst>
      <p:ext uri="{BB962C8B-B14F-4D97-AF65-F5344CB8AC3E}">
        <p14:creationId xmlns:p14="http://schemas.microsoft.com/office/powerpoint/2010/main" val="133788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1. Гарантирование </a:t>
            </a:r>
            <a:r>
              <a:rPr lang="ru-RU" sz="2000" b="1" dirty="0"/>
              <a:t>кредитов</a:t>
            </a:r>
            <a:br>
              <a:rPr lang="ru-RU" sz="2000" b="1" dirty="0"/>
            </a:br>
            <a:r>
              <a:rPr lang="ru-RU" sz="2000" b="1" dirty="0"/>
              <a:t>в разрезе районов за весь период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6</a:t>
            </a:fld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210275" y="905175"/>
            <a:ext cx="2751377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Гарантирование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кредитов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1200" b="1" dirty="0" err="1" smtClean="0">
                <a:solidFill>
                  <a:schemeClr val="accent2">
                    <a:lumMod val="75000"/>
                  </a:schemeClr>
                </a:solidFill>
              </a:rPr>
              <a:t>Енбек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713794" y="905175"/>
            <a:ext cx="2963870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Гарантирование кредитов 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ДКБ 2025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137426"/>
              </p:ext>
            </p:extLst>
          </p:nvPr>
        </p:nvGraphicFramePr>
        <p:xfrm>
          <a:off x="251520" y="1152806"/>
          <a:ext cx="4392488" cy="312516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66818">
                  <a:extLst>
                    <a:ext uri="{9D8B030D-6E8A-4147-A177-3AD203B41FA5}">
                      <a16:colId xmlns:a16="http://schemas.microsoft.com/office/drawing/2014/main" val="474129083"/>
                    </a:ext>
                  </a:extLst>
                </a:gridCol>
                <a:gridCol w="1269486">
                  <a:extLst>
                    <a:ext uri="{9D8B030D-6E8A-4147-A177-3AD203B41FA5}">
                      <a16:colId xmlns:a16="http://schemas.microsoft.com/office/drawing/2014/main" val="17208343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5500147"/>
                    </a:ext>
                  </a:extLst>
                </a:gridCol>
              </a:tblGrid>
              <a:tr h="333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Район/город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Кол-во </a:t>
                      </a:r>
                      <a:r>
                        <a:rPr lang="ru-RU" sz="1000" u="none" strike="noStrike" dirty="0" smtClean="0">
                          <a:effectLst/>
                        </a:rPr>
                        <a:t>проектов, </a:t>
                      </a:r>
                      <a:r>
                        <a:rPr lang="ru-RU" sz="1000" u="none" strike="noStrike" dirty="0">
                          <a:effectLst/>
                        </a:rPr>
                        <a:t>ед.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 Сумма кредитов, млн. тг.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169745940"/>
                  </a:ext>
                </a:extLst>
              </a:tr>
              <a:tr h="228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Таласский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10 </a:t>
                      </a:r>
                      <a:r>
                        <a:rPr lang="ru-RU" sz="1000" u="none" strike="noStrike" dirty="0">
                          <a:effectLst/>
                        </a:rPr>
                        <a:t>835,7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3326525180"/>
                  </a:ext>
                </a:extLst>
              </a:tr>
              <a:tr h="228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г. Тараз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 </a:t>
                      </a:r>
                      <a:r>
                        <a:rPr lang="ru-RU" sz="1000" u="none" strike="noStrike" dirty="0">
                          <a:effectLst/>
                        </a:rPr>
                        <a:t>849,2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3854788926"/>
                  </a:ext>
                </a:extLst>
              </a:tr>
              <a:tr h="278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Жамбылский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348,3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3818813203"/>
                  </a:ext>
                </a:extLst>
              </a:tr>
              <a:tr h="228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Жуалынский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366,9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1214908998"/>
                  </a:ext>
                </a:extLst>
              </a:tr>
              <a:tr h="228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Шуский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237,0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2717382759"/>
                  </a:ext>
                </a:extLst>
              </a:tr>
              <a:tr h="228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Байзакский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126,4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2465990555"/>
                  </a:ext>
                </a:extLst>
              </a:tr>
              <a:tr h="228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Кордайский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269,0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3381563375"/>
                  </a:ext>
                </a:extLst>
              </a:tr>
              <a:tr h="228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Т.Рыскуловский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940,2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3139885590"/>
                  </a:ext>
                </a:extLst>
              </a:tr>
              <a:tr h="228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Меркенский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181,0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286343360"/>
                  </a:ext>
                </a:extLst>
              </a:tr>
              <a:tr h="228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Сарысуский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48,4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214419791"/>
                  </a:ext>
                </a:extLst>
              </a:tr>
              <a:tr h="452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455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15 </a:t>
                      </a:r>
                      <a:r>
                        <a:rPr lang="ru-RU" sz="1000" b="1" u="none" strike="noStrike" dirty="0">
                          <a:effectLst/>
                        </a:rPr>
                        <a:t>202,0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208752685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037689"/>
              </p:ext>
            </p:extLst>
          </p:nvPr>
        </p:nvGraphicFramePr>
        <p:xfrm>
          <a:off x="4751512" y="1151337"/>
          <a:ext cx="4284985" cy="84911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04913">
                  <a:extLst>
                    <a:ext uri="{9D8B030D-6E8A-4147-A177-3AD203B41FA5}">
                      <a16:colId xmlns:a16="http://schemas.microsoft.com/office/drawing/2014/main" val="2093355813"/>
                    </a:ext>
                  </a:extLst>
                </a:gridCol>
                <a:gridCol w="1264422">
                  <a:extLst>
                    <a:ext uri="{9D8B030D-6E8A-4147-A177-3AD203B41FA5}">
                      <a16:colId xmlns:a16="http://schemas.microsoft.com/office/drawing/2014/main" val="340397937"/>
                    </a:ext>
                  </a:extLst>
                </a:gridCol>
                <a:gridCol w="1615650">
                  <a:extLst>
                    <a:ext uri="{9D8B030D-6E8A-4147-A177-3AD203B41FA5}">
                      <a16:colId xmlns:a16="http://schemas.microsoft.com/office/drawing/2014/main" val="528909220"/>
                    </a:ext>
                  </a:extLst>
                </a:gridCol>
              </a:tblGrid>
              <a:tr h="179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Район/город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Кол-во прекотов, ед.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 Сумма кредитов, млн. тг.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0316740"/>
                  </a:ext>
                </a:extLst>
              </a:tr>
              <a:tr h="126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г.Тараз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</a:rPr>
                        <a:t>1 </a:t>
                      </a:r>
                      <a:r>
                        <a:rPr lang="ru-RU" sz="1000" u="none" strike="noStrike" dirty="0">
                          <a:effectLst/>
                        </a:rPr>
                        <a:t>107,0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71769"/>
                  </a:ext>
                </a:extLst>
              </a:tr>
              <a:tr h="126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Сарысуйский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</a:rPr>
                        <a:t>61,1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3557620"/>
                  </a:ext>
                </a:extLst>
              </a:tr>
              <a:tr h="126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Таласский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</a:rPr>
                        <a:t>37,9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4883265"/>
                  </a:ext>
                </a:extLst>
              </a:tr>
              <a:tr h="1833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107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1 206,1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39975184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368620"/>
              </p:ext>
            </p:extLst>
          </p:nvPr>
        </p:nvGraphicFramePr>
        <p:xfrm>
          <a:off x="4751510" y="2321332"/>
          <a:ext cx="4284985" cy="67563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04664">
                  <a:extLst>
                    <a:ext uri="{9D8B030D-6E8A-4147-A177-3AD203B41FA5}">
                      <a16:colId xmlns:a16="http://schemas.microsoft.com/office/drawing/2014/main" val="37029605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212518241"/>
                    </a:ext>
                  </a:extLst>
                </a:gridCol>
                <a:gridCol w="1584177">
                  <a:extLst>
                    <a:ext uri="{9D8B030D-6E8A-4147-A177-3AD203B41FA5}">
                      <a16:colId xmlns:a16="http://schemas.microsoft.com/office/drawing/2014/main" val="2799322547"/>
                    </a:ext>
                  </a:extLst>
                </a:gridCol>
              </a:tblGrid>
              <a:tr h="97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Район/город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Кол-во прекотов, ед.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 Сумма кредитов, млн. тг.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2322947"/>
                  </a:ext>
                </a:extLst>
              </a:tr>
              <a:tr h="97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Таласский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188,0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3897020"/>
                  </a:ext>
                </a:extLst>
              </a:tr>
              <a:tr h="97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г</a:t>
                      </a:r>
                      <a:r>
                        <a:rPr lang="ru-RU" sz="1000" u="none" strike="noStrike" dirty="0" smtClean="0">
                          <a:effectLst/>
                        </a:rPr>
                        <a:t>. </a:t>
                      </a:r>
                      <a:r>
                        <a:rPr lang="ru-RU" sz="1000" u="none" strike="noStrike" dirty="0" err="1" smtClean="0">
                          <a:effectLst/>
                        </a:rPr>
                        <a:t>Тараз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150,0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1153629"/>
                  </a:ext>
                </a:extLst>
              </a:tr>
              <a:tr h="1898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338,0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9511451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054431" y="2067694"/>
            <a:ext cx="3063064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Гарантирование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кредитов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Механизм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41421" y="3075806"/>
            <a:ext cx="3289088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Гарантирование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кредитов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Даму-</a:t>
            </a:r>
            <a:r>
              <a:rPr lang="ru-RU" sz="1200" b="1" dirty="0" err="1" smtClean="0">
                <a:solidFill>
                  <a:schemeClr val="accent2">
                    <a:lumMod val="75000"/>
                  </a:schemeClr>
                </a:solidFill>
              </a:rPr>
              <a:t>оптима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083559"/>
              </p:ext>
            </p:extLst>
          </p:nvPr>
        </p:nvGraphicFramePr>
        <p:xfrm>
          <a:off x="4751509" y="3315943"/>
          <a:ext cx="4284985" cy="96202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706574">
                  <a:extLst>
                    <a:ext uri="{9D8B030D-6E8A-4147-A177-3AD203B41FA5}">
                      <a16:colId xmlns:a16="http://schemas.microsoft.com/office/drawing/2014/main" val="1718042594"/>
                    </a:ext>
                  </a:extLst>
                </a:gridCol>
                <a:gridCol w="1136833">
                  <a:extLst>
                    <a:ext uri="{9D8B030D-6E8A-4147-A177-3AD203B41FA5}">
                      <a16:colId xmlns:a16="http://schemas.microsoft.com/office/drawing/2014/main" val="2191954694"/>
                    </a:ext>
                  </a:extLst>
                </a:gridCol>
                <a:gridCol w="1441578">
                  <a:extLst>
                    <a:ext uri="{9D8B030D-6E8A-4147-A177-3AD203B41FA5}">
                      <a16:colId xmlns:a16="http://schemas.microsoft.com/office/drawing/2014/main" val="3424271243"/>
                    </a:ext>
                  </a:extLst>
                </a:gridCol>
              </a:tblGrid>
              <a:tr h="2744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Район/город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Кол-во прекотов, ед.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 Сумма кредитов, млн. </a:t>
                      </a:r>
                      <a:r>
                        <a:rPr lang="ru-RU" sz="1000" u="none" strike="noStrike" dirty="0" err="1">
                          <a:effectLst/>
                        </a:rPr>
                        <a:t>тг</a:t>
                      </a:r>
                      <a:r>
                        <a:rPr lang="ru-RU" sz="1000" u="none" strike="noStrike" dirty="0">
                          <a:effectLst/>
                        </a:rPr>
                        <a:t>.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88184036"/>
                  </a:ext>
                </a:extLst>
              </a:tr>
              <a:tr h="1413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г.Тараз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717,3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5420500"/>
                  </a:ext>
                </a:extLst>
              </a:tr>
              <a:tr h="1413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Байзакский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84,2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514871"/>
                  </a:ext>
                </a:extLst>
              </a:tr>
              <a:tr h="1413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Жамбылский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7,2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4151273"/>
                  </a:ext>
                </a:extLst>
              </a:tr>
              <a:tr h="141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20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808,7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4650339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57200" y="4392168"/>
            <a:ext cx="8229600" cy="369332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r>
              <a:rPr lang="kk-KZ" sz="1200" dirty="0" smtClean="0">
                <a:solidFill>
                  <a:srgbClr val="C00000"/>
                </a:solidFill>
              </a:rPr>
              <a:t>Итого по всем программам поддержано </a:t>
            </a:r>
            <a:r>
              <a:rPr lang="kk-KZ" sz="1200" b="1" dirty="0" smtClean="0">
                <a:solidFill>
                  <a:srgbClr val="C00000"/>
                </a:solidFill>
              </a:rPr>
              <a:t>584 проекта</a:t>
            </a:r>
            <a:r>
              <a:rPr lang="kk-KZ" sz="1200" dirty="0" smtClean="0">
                <a:solidFill>
                  <a:srgbClr val="C00000"/>
                </a:solidFill>
              </a:rPr>
              <a:t> на общую сумму кредитов </a:t>
            </a:r>
            <a:r>
              <a:rPr lang="kk-KZ" sz="1200" b="1" dirty="0" smtClean="0">
                <a:solidFill>
                  <a:srgbClr val="C00000"/>
                </a:solidFill>
              </a:rPr>
              <a:t>17,6 млрд</a:t>
            </a:r>
            <a:r>
              <a:rPr lang="ru-RU" sz="1200" b="1" dirty="0" smtClean="0">
                <a:solidFill>
                  <a:srgbClr val="C00000"/>
                </a:solidFill>
              </a:rPr>
              <a:t>. </a:t>
            </a:r>
            <a:r>
              <a:rPr lang="ru-RU" sz="1200" b="1" dirty="0" err="1" smtClean="0">
                <a:solidFill>
                  <a:srgbClr val="C00000"/>
                </a:solidFill>
              </a:rPr>
              <a:t>тг</a:t>
            </a:r>
            <a:r>
              <a:rPr lang="ru-RU" sz="1200" b="1" dirty="0" smtClean="0">
                <a:solidFill>
                  <a:srgbClr val="C00000"/>
                </a:solidFill>
              </a:rPr>
              <a:t>.</a:t>
            </a:r>
            <a:r>
              <a:rPr lang="ru-RU" sz="1200" dirty="0" smtClean="0">
                <a:solidFill>
                  <a:srgbClr val="C00000"/>
                </a:solidFill>
              </a:rPr>
              <a:t>, сумма гарантий составила </a:t>
            </a:r>
            <a:r>
              <a:rPr lang="ru-RU" sz="1200" b="1" dirty="0" smtClean="0">
                <a:solidFill>
                  <a:srgbClr val="C00000"/>
                </a:solidFill>
              </a:rPr>
              <a:t>6,7 млрд. </a:t>
            </a:r>
            <a:r>
              <a:rPr lang="ru-RU" sz="1200" b="1" dirty="0" err="1" smtClean="0">
                <a:solidFill>
                  <a:srgbClr val="C00000"/>
                </a:solidFill>
              </a:rPr>
              <a:t>тг</a:t>
            </a:r>
            <a:r>
              <a:rPr lang="ru-RU" sz="1200" b="1" dirty="0" smtClean="0">
                <a:solidFill>
                  <a:srgbClr val="C00000"/>
                </a:solidFill>
              </a:rPr>
              <a:t>.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552" y="4803998"/>
            <a:ext cx="6912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Источник: Данные Фонда «Даму» на 01.0</a:t>
            </a:r>
            <a:r>
              <a:rPr lang="en-US" sz="800" i="1" dirty="0" smtClean="0"/>
              <a:t>6</a:t>
            </a:r>
            <a:r>
              <a:rPr lang="ru-RU" sz="800" i="1" dirty="0" smtClean="0"/>
              <a:t>.2020 г. (</a:t>
            </a:r>
            <a:r>
              <a:rPr lang="kk-KZ" sz="800" i="1" dirty="0" smtClean="0"/>
              <a:t>с начала реализации программ</a:t>
            </a:r>
            <a:r>
              <a:rPr lang="ru-RU" sz="800" i="1" dirty="0" smtClean="0"/>
              <a:t>)</a:t>
            </a:r>
            <a:endParaRPr lang="en-US" sz="800" i="1" dirty="0" smtClean="0"/>
          </a:p>
        </p:txBody>
      </p:sp>
    </p:spTree>
    <p:extLst>
      <p:ext uri="{BB962C8B-B14F-4D97-AF65-F5344CB8AC3E}">
        <p14:creationId xmlns:p14="http://schemas.microsoft.com/office/powerpoint/2010/main" val="177787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1. Программа льготного кредитования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в разрезе районов за весь период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7</a:t>
            </a:fld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960630" y="981089"/>
            <a:ext cx="3250680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в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accent2">
                    <a:lumMod val="75000"/>
                  </a:schemeClr>
                </a:solidFill>
              </a:rPr>
              <a:t>т.ч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. Точечная региональная программа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737529" y="981089"/>
            <a:ext cx="2916421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Программа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льготного кредитования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987159"/>
              </p:ext>
            </p:extLst>
          </p:nvPr>
        </p:nvGraphicFramePr>
        <p:xfrm>
          <a:off x="323528" y="1218832"/>
          <a:ext cx="3756641" cy="3097143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145147">
                  <a:extLst>
                    <a:ext uri="{9D8B030D-6E8A-4147-A177-3AD203B41FA5}">
                      <a16:colId xmlns:a16="http://schemas.microsoft.com/office/drawing/2014/main" val="1713642919"/>
                    </a:ext>
                  </a:extLst>
                </a:gridCol>
                <a:gridCol w="1305747">
                  <a:extLst>
                    <a:ext uri="{9D8B030D-6E8A-4147-A177-3AD203B41FA5}">
                      <a16:colId xmlns:a16="http://schemas.microsoft.com/office/drawing/2014/main" val="917433187"/>
                    </a:ext>
                  </a:extLst>
                </a:gridCol>
                <a:gridCol w="1305747">
                  <a:extLst>
                    <a:ext uri="{9D8B030D-6E8A-4147-A177-3AD203B41FA5}">
                      <a16:colId xmlns:a16="http://schemas.microsoft.com/office/drawing/2014/main" val="2702348306"/>
                    </a:ext>
                  </a:extLst>
                </a:gridCol>
              </a:tblGrid>
              <a:tr h="303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Район/город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Количество заемщиков, 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Сумма кредитов, млн.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тг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1007839"/>
                  </a:ext>
                </a:extLst>
              </a:tr>
              <a:tr h="1539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</a:rPr>
                        <a:t>г. </a:t>
                      </a:r>
                      <a:r>
                        <a:rPr lang="ru-RU" sz="1000" u="none" strike="noStrike" dirty="0" err="1" smtClean="0">
                          <a:effectLst/>
                        </a:rPr>
                        <a:t>Тараз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 </a:t>
                      </a:r>
                      <a:r>
                        <a:rPr lang="ru-RU" sz="1000" u="none" strike="noStrike" dirty="0">
                          <a:effectLst/>
                        </a:rPr>
                        <a:t>549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56 </a:t>
                      </a:r>
                      <a:r>
                        <a:rPr lang="ru-RU" sz="1000" u="none" strike="noStrike" dirty="0">
                          <a:effectLst/>
                        </a:rPr>
                        <a:t>912,1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extLst>
                  <a:ext uri="{0D108BD9-81ED-4DB2-BD59-A6C34878D82A}">
                    <a16:rowId xmlns:a16="http://schemas.microsoft.com/office/drawing/2014/main" val="818146016"/>
                  </a:ext>
                </a:extLst>
              </a:tr>
              <a:tr h="203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Шуский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 </a:t>
                      </a:r>
                      <a:r>
                        <a:rPr lang="ru-RU" sz="1000" u="none" strike="noStrike" dirty="0">
                          <a:effectLst/>
                        </a:rPr>
                        <a:t>422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3 </a:t>
                      </a:r>
                      <a:r>
                        <a:rPr lang="ru-RU" sz="1000" u="none" strike="noStrike" dirty="0">
                          <a:effectLst/>
                        </a:rPr>
                        <a:t>095,2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extLst>
                  <a:ext uri="{0D108BD9-81ED-4DB2-BD59-A6C34878D82A}">
                    <a16:rowId xmlns:a16="http://schemas.microsoft.com/office/drawing/2014/main" val="3810251728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Меркенский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 </a:t>
                      </a:r>
                      <a:r>
                        <a:rPr lang="ru-RU" sz="1000" u="none" strike="noStrike" dirty="0">
                          <a:effectLst/>
                        </a:rPr>
                        <a:t>335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 </a:t>
                      </a:r>
                      <a:r>
                        <a:rPr lang="ru-RU" sz="1000" u="none" strike="noStrike" dirty="0">
                          <a:effectLst/>
                        </a:rPr>
                        <a:t>775,2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extLst>
                  <a:ext uri="{0D108BD9-81ED-4DB2-BD59-A6C34878D82A}">
                    <a16:rowId xmlns:a16="http://schemas.microsoft.com/office/drawing/2014/main" val="461161290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им. Т. Рыскулова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881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938,7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extLst>
                  <a:ext uri="{0D108BD9-81ED-4DB2-BD59-A6C34878D82A}">
                    <a16:rowId xmlns:a16="http://schemas.microsoft.com/office/drawing/2014/main" val="2153462173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Жуалынский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836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 </a:t>
                      </a:r>
                      <a:r>
                        <a:rPr lang="ru-RU" sz="1000" u="none" strike="noStrike" dirty="0">
                          <a:effectLst/>
                        </a:rPr>
                        <a:t>584,7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extLst>
                  <a:ext uri="{0D108BD9-81ED-4DB2-BD59-A6C34878D82A}">
                    <a16:rowId xmlns:a16="http://schemas.microsoft.com/office/drawing/2014/main" val="1632993261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</a:rPr>
                        <a:t>Кордайский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811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4 </a:t>
                      </a:r>
                      <a:r>
                        <a:rPr lang="ru-RU" sz="1000" u="none" strike="noStrike" dirty="0">
                          <a:effectLst/>
                        </a:rPr>
                        <a:t>347,5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extLst>
                  <a:ext uri="{0D108BD9-81ED-4DB2-BD59-A6C34878D82A}">
                    <a16:rowId xmlns:a16="http://schemas.microsoft.com/office/drawing/2014/main" val="2077573633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Байзакский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678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 </a:t>
                      </a:r>
                      <a:r>
                        <a:rPr lang="ru-RU" sz="1000" u="none" strike="noStrike" dirty="0">
                          <a:effectLst/>
                        </a:rPr>
                        <a:t>062,1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extLst>
                  <a:ext uri="{0D108BD9-81ED-4DB2-BD59-A6C34878D82A}">
                    <a16:rowId xmlns:a16="http://schemas.microsoft.com/office/drawing/2014/main" val="872799665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Сарысуский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352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530,5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extLst>
                  <a:ext uri="{0D108BD9-81ED-4DB2-BD59-A6C34878D82A}">
                    <a16:rowId xmlns:a16="http://schemas.microsoft.com/office/drawing/2014/main" val="1329466965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Жамбылский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291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4 </a:t>
                      </a:r>
                      <a:r>
                        <a:rPr lang="ru-RU" sz="1000" u="none" strike="noStrike" dirty="0">
                          <a:effectLst/>
                        </a:rPr>
                        <a:t>024,0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extLst>
                  <a:ext uri="{0D108BD9-81ED-4DB2-BD59-A6C34878D82A}">
                    <a16:rowId xmlns:a16="http://schemas.microsoft.com/office/drawing/2014/main" val="2232135302"/>
                  </a:ext>
                </a:extLst>
              </a:tr>
              <a:tr h="196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Таласский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284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592,5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extLst>
                  <a:ext uri="{0D108BD9-81ED-4DB2-BD59-A6C34878D82A}">
                    <a16:rowId xmlns:a16="http://schemas.microsoft.com/office/drawing/2014/main" val="3370934507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Мойынкумский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61,3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extLst>
                  <a:ext uri="{0D108BD9-81ED-4DB2-BD59-A6C34878D82A}">
                    <a16:rowId xmlns:a16="http://schemas.microsoft.com/office/drawing/2014/main" val="563493954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Сайрамский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7,5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extLst>
                  <a:ext uri="{0D108BD9-81ED-4DB2-BD59-A6C34878D82A}">
                    <a16:rowId xmlns:a16="http://schemas.microsoft.com/office/drawing/2014/main" val="1673292008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Кармакшинский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0,6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extLst>
                  <a:ext uri="{0D108BD9-81ED-4DB2-BD59-A6C34878D82A}">
                    <a16:rowId xmlns:a16="http://schemas.microsoft.com/office/drawing/2014/main" val="744668826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9 </a:t>
                      </a:r>
                      <a:r>
                        <a:rPr lang="ru-RU" sz="1000" b="1" u="none" strike="noStrike" dirty="0">
                          <a:effectLst/>
                        </a:rPr>
                        <a:t>443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75 </a:t>
                      </a:r>
                      <a:r>
                        <a:rPr lang="ru-RU" sz="1000" b="1" u="none" strike="noStrike" dirty="0">
                          <a:effectLst/>
                        </a:rPr>
                        <a:t>931,9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1" marR="6991" marT="6991" marB="0" anchor="ctr"/>
                </a:tc>
                <a:extLst>
                  <a:ext uri="{0D108BD9-81ED-4DB2-BD59-A6C34878D82A}">
                    <a16:rowId xmlns:a16="http://schemas.microsoft.com/office/drawing/2014/main" val="396570722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407223"/>
              </p:ext>
            </p:extLst>
          </p:nvPr>
        </p:nvGraphicFramePr>
        <p:xfrm>
          <a:off x="4602057" y="1221112"/>
          <a:ext cx="3756641" cy="310230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3139907142"/>
                    </a:ext>
                  </a:extLst>
                </a:gridCol>
                <a:gridCol w="1298766">
                  <a:extLst>
                    <a:ext uri="{9D8B030D-6E8A-4147-A177-3AD203B41FA5}">
                      <a16:colId xmlns:a16="http://schemas.microsoft.com/office/drawing/2014/main" val="3507112277"/>
                    </a:ext>
                  </a:extLst>
                </a:gridCol>
                <a:gridCol w="1305747">
                  <a:extLst>
                    <a:ext uri="{9D8B030D-6E8A-4147-A177-3AD203B41FA5}">
                      <a16:colId xmlns:a16="http://schemas.microsoft.com/office/drawing/2014/main" val="4131955023"/>
                    </a:ext>
                  </a:extLst>
                </a:gridCol>
              </a:tblGrid>
              <a:tr h="306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Район/город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Количество заемщиков, ед.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Сумма кредитов, млн. </a:t>
                      </a:r>
                      <a:r>
                        <a:rPr lang="ru-RU" sz="1000" b="1" u="none" strike="noStrike" dirty="0" err="1">
                          <a:effectLst/>
                        </a:rPr>
                        <a:t>тг</a:t>
                      </a:r>
                      <a:r>
                        <a:rPr lang="ru-RU" sz="1000" b="1" u="none" strike="noStrike" dirty="0">
                          <a:effectLst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3227058204"/>
                  </a:ext>
                </a:extLst>
              </a:tr>
              <a:tr h="246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г</a:t>
                      </a:r>
                      <a:r>
                        <a:rPr lang="ru-RU" sz="1000" u="none" strike="noStrike" dirty="0" smtClean="0">
                          <a:effectLst/>
                        </a:rPr>
                        <a:t>. </a:t>
                      </a:r>
                      <a:r>
                        <a:rPr lang="ru-RU" sz="1000" u="none" strike="noStrike" dirty="0" err="1" smtClean="0">
                          <a:effectLst/>
                        </a:rPr>
                        <a:t>Тараз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4 </a:t>
                      </a:r>
                      <a:r>
                        <a:rPr lang="ru-RU" sz="1000" u="none" strike="noStrike" dirty="0">
                          <a:effectLst/>
                        </a:rPr>
                        <a:t>244,7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4190419281"/>
                  </a:ext>
                </a:extLst>
              </a:tr>
              <a:tr h="2849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 smtClean="0">
                          <a:effectLst/>
                        </a:rPr>
                        <a:t>Жамбылский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283,7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2840968095"/>
                  </a:ext>
                </a:extLst>
              </a:tr>
              <a:tr h="246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 smtClean="0">
                          <a:effectLst/>
                        </a:rPr>
                        <a:t>Байзакский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129,1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17886436"/>
                  </a:ext>
                </a:extLst>
              </a:tr>
              <a:tr h="246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 smtClean="0">
                          <a:effectLst/>
                        </a:rPr>
                        <a:t>Кордайский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282,0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3479522256"/>
                  </a:ext>
                </a:extLst>
              </a:tr>
              <a:tr h="246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 smtClean="0">
                          <a:effectLst/>
                        </a:rPr>
                        <a:t>Шуский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72,8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393593825"/>
                  </a:ext>
                </a:extLst>
              </a:tr>
              <a:tr h="246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</a:rPr>
                        <a:t>Таласский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62,2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2226195283"/>
                  </a:ext>
                </a:extLst>
              </a:tr>
              <a:tr h="246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 smtClean="0">
                          <a:effectLst/>
                        </a:rPr>
                        <a:t>Меркенский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49,7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1546658253"/>
                  </a:ext>
                </a:extLst>
              </a:tr>
              <a:tr h="2849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 smtClean="0">
                          <a:effectLst/>
                        </a:rPr>
                        <a:t>Жуалынский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193,2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2243503445"/>
                  </a:ext>
                </a:extLst>
              </a:tr>
              <a:tr h="246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им. Т. Рыскулова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57,5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1477382144"/>
                  </a:ext>
                </a:extLst>
              </a:tr>
              <a:tr h="246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</a:rPr>
                        <a:t>Сарысуский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5,0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1948706357"/>
                  </a:ext>
                </a:extLst>
              </a:tr>
              <a:tr h="246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167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5 </a:t>
                      </a:r>
                      <a:r>
                        <a:rPr lang="ru-RU" sz="1000" b="1" u="none" strike="noStrike" dirty="0">
                          <a:effectLst/>
                        </a:rPr>
                        <a:t>379,8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" marR="8807" marT="8807" marB="0" anchor="ctr"/>
                </a:tc>
                <a:extLst>
                  <a:ext uri="{0D108BD9-81ED-4DB2-BD59-A6C34878D82A}">
                    <a16:rowId xmlns:a16="http://schemas.microsoft.com/office/drawing/2014/main" val="2011923693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87257" y="4371086"/>
            <a:ext cx="8229600" cy="369332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r>
              <a:rPr lang="kk-KZ" sz="1200" dirty="0" smtClean="0">
                <a:solidFill>
                  <a:srgbClr val="C00000"/>
                </a:solidFill>
              </a:rPr>
              <a:t>Итого по поддержано </a:t>
            </a:r>
            <a:r>
              <a:rPr lang="kk-KZ" sz="1200" b="1" dirty="0" smtClean="0">
                <a:solidFill>
                  <a:srgbClr val="C00000"/>
                </a:solidFill>
              </a:rPr>
              <a:t>9 443 заемщика</a:t>
            </a:r>
            <a:r>
              <a:rPr lang="kk-KZ" sz="1200" dirty="0" smtClean="0">
                <a:solidFill>
                  <a:srgbClr val="C00000"/>
                </a:solidFill>
              </a:rPr>
              <a:t> на общую сумму кредитов </a:t>
            </a:r>
            <a:r>
              <a:rPr lang="kk-KZ" sz="1200" b="1" dirty="0" smtClean="0">
                <a:solidFill>
                  <a:srgbClr val="C00000"/>
                </a:solidFill>
              </a:rPr>
              <a:t>75,9 млрд</a:t>
            </a:r>
            <a:r>
              <a:rPr lang="ru-RU" sz="1200" b="1" dirty="0" smtClean="0">
                <a:solidFill>
                  <a:srgbClr val="C00000"/>
                </a:solidFill>
              </a:rPr>
              <a:t>. </a:t>
            </a:r>
            <a:r>
              <a:rPr lang="ru-RU" sz="1200" b="1" dirty="0" err="1" smtClean="0">
                <a:solidFill>
                  <a:srgbClr val="C00000"/>
                </a:solidFill>
              </a:rPr>
              <a:t>тг</a:t>
            </a:r>
            <a:r>
              <a:rPr lang="ru-RU" sz="1200" b="1" dirty="0" smtClean="0">
                <a:solidFill>
                  <a:srgbClr val="C00000"/>
                </a:solidFill>
              </a:rPr>
              <a:t>.</a:t>
            </a:r>
            <a:r>
              <a:rPr lang="ru-RU" sz="1200" dirty="0" smtClean="0">
                <a:solidFill>
                  <a:srgbClr val="C00000"/>
                </a:solidFill>
              </a:rPr>
              <a:t>, в </a:t>
            </a:r>
            <a:r>
              <a:rPr lang="ru-RU" sz="1200" dirty="0" err="1" smtClean="0">
                <a:solidFill>
                  <a:srgbClr val="C00000"/>
                </a:solidFill>
              </a:rPr>
              <a:t>т.ч</a:t>
            </a:r>
            <a:r>
              <a:rPr lang="ru-RU" sz="1200" dirty="0" smtClean="0">
                <a:solidFill>
                  <a:srgbClr val="C00000"/>
                </a:solidFill>
              </a:rPr>
              <a:t>. в рамках ТРП поддержано </a:t>
            </a:r>
          </a:p>
          <a:p>
            <a:r>
              <a:rPr lang="ru-RU" sz="1200" b="1" dirty="0" smtClean="0">
                <a:solidFill>
                  <a:srgbClr val="C00000"/>
                </a:solidFill>
              </a:rPr>
              <a:t>167 заемщиков</a:t>
            </a:r>
            <a:r>
              <a:rPr lang="ru-RU" sz="1200" dirty="0" smtClean="0">
                <a:solidFill>
                  <a:srgbClr val="C00000"/>
                </a:solidFill>
              </a:rPr>
              <a:t>  </a:t>
            </a:r>
            <a:r>
              <a:rPr lang="kk-KZ" sz="1200" dirty="0">
                <a:solidFill>
                  <a:srgbClr val="C00000"/>
                </a:solidFill>
              </a:rPr>
              <a:t>на общую сумму кредитов </a:t>
            </a:r>
            <a:r>
              <a:rPr lang="kk-KZ" sz="1200" b="1" dirty="0" smtClean="0">
                <a:solidFill>
                  <a:srgbClr val="C00000"/>
                </a:solidFill>
              </a:rPr>
              <a:t>5,4 </a:t>
            </a:r>
            <a:r>
              <a:rPr lang="kk-KZ" sz="1200" b="1" dirty="0">
                <a:solidFill>
                  <a:srgbClr val="C00000"/>
                </a:solidFill>
              </a:rPr>
              <a:t>млрд</a:t>
            </a:r>
            <a:r>
              <a:rPr lang="ru-RU" sz="1200" b="1" dirty="0">
                <a:solidFill>
                  <a:srgbClr val="C00000"/>
                </a:solidFill>
              </a:rPr>
              <a:t>. </a:t>
            </a:r>
            <a:r>
              <a:rPr lang="ru-RU" sz="1200" b="1" dirty="0" err="1">
                <a:solidFill>
                  <a:srgbClr val="C00000"/>
                </a:solidFill>
              </a:rPr>
              <a:t>тг</a:t>
            </a:r>
            <a:r>
              <a:rPr lang="ru-RU" sz="12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4803998"/>
            <a:ext cx="6912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Источник: Данные Фонда «Даму» на 01.0</a:t>
            </a:r>
            <a:r>
              <a:rPr lang="en-US" sz="800" i="1" dirty="0"/>
              <a:t>5</a:t>
            </a:r>
            <a:r>
              <a:rPr lang="ru-RU" sz="800" i="1" dirty="0" smtClean="0"/>
              <a:t>.2020 г. (</a:t>
            </a:r>
            <a:r>
              <a:rPr lang="kk-KZ" sz="800" i="1" dirty="0" smtClean="0"/>
              <a:t>с начала реализации программ</a:t>
            </a:r>
            <a:r>
              <a:rPr lang="ru-RU" sz="800" i="1" dirty="0" smtClean="0"/>
              <a:t>)</a:t>
            </a:r>
            <a:endParaRPr lang="en-US" sz="800" i="1" dirty="0" smtClean="0"/>
          </a:p>
        </p:txBody>
      </p:sp>
    </p:spTree>
    <p:extLst>
      <p:ext uri="{BB962C8B-B14F-4D97-AF65-F5344CB8AC3E}">
        <p14:creationId xmlns:p14="http://schemas.microsoft.com/office/powerpoint/2010/main" val="127445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1. </a:t>
            </a:r>
            <a:r>
              <a:rPr lang="ru-RU" sz="2000" b="1" dirty="0"/>
              <a:t>Программа льготного кредитования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400" i="1" dirty="0" smtClean="0"/>
              <a:t>Точечная региональная программа</a:t>
            </a:r>
            <a:endParaRPr lang="ru-RU" sz="1400" i="1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8</a:t>
            </a:fld>
            <a:endParaRPr lang="ru-RU"/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457200" y="1059582"/>
            <a:ext cx="6048672" cy="3384376"/>
          </a:xfrm>
          <a:prstGeom prst="wedgeRectCallout">
            <a:avLst>
              <a:gd name="adj1" fmla="val 54972"/>
              <a:gd name="adj2" fmla="val -15716"/>
            </a:avLst>
          </a:prstGeom>
          <a:solidFill>
            <a:schemeClr val="bg1"/>
          </a:solidFill>
          <a:ln w="19050">
            <a:solidFill>
              <a:srgbClr val="A5D028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anchor="t" anchorCtr="0">
            <a:noAutofit/>
          </a:bodyPr>
          <a:lstStyle/>
          <a:p>
            <a:pPr algn="ctr">
              <a:buClr>
                <a:schemeClr val="accent5"/>
              </a:buClr>
            </a:pPr>
            <a:r>
              <a:rPr lang="ru-RU" sz="1600" b="1" dirty="0">
                <a:solidFill>
                  <a:schemeClr val="tx1"/>
                </a:solidFill>
              </a:rPr>
              <a:t>«Программа регионального финансирования»</a:t>
            </a:r>
          </a:p>
          <a:p>
            <a:pPr algn="ctr">
              <a:buClr>
                <a:schemeClr val="accent5"/>
              </a:buClr>
            </a:pPr>
            <a:r>
              <a:rPr lang="ru-RU" sz="1600" b="1" dirty="0">
                <a:solidFill>
                  <a:schemeClr val="tx1"/>
                </a:solidFill>
              </a:rPr>
              <a:t>«Береке»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tx1"/>
                </a:solidFill>
              </a:rPr>
              <a:t>Приоритетные отрасли: без отраслевых ограничений;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tx1"/>
                </a:solidFill>
              </a:rPr>
              <a:t>Сумма займа </a:t>
            </a:r>
            <a:r>
              <a:rPr lang="ru-RU" sz="1400" dirty="0" smtClean="0">
                <a:solidFill>
                  <a:schemeClr val="tx1"/>
                </a:solidFill>
              </a:rPr>
              <a:t>– </a:t>
            </a:r>
            <a:r>
              <a:rPr lang="ru-RU" sz="1400" dirty="0">
                <a:solidFill>
                  <a:schemeClr val="tx1"/>
                </a:solidFill>
              </a:rPr>
              <a:t>до 50,0 млн. </a:t>
            </a:r>
            <a:r>
              <a:rPr lang="ru-RU" sz="1400" dirty="0" err="1">
                <a:solidFill>
                  <a:schemeClr val="tx1"/>
                </a:solidFill>
              </a:rPr>
              <a:t>тг</a:t>
            </a:r>
            <a:r>
              <a:rPr lang="ru-RU" sz="1400" dirty="0">
                <a:solidFill>
                  <a:schemeClr val="tx1"/>
                </a:solidFill>
              </a:rPr>
              <a:t>.;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tx1"/>
                </a:solidFill>
              </a:rPr>
              <a:t>Ставка вознаграждения – до 8,5% годовых;</a:t>
            </a:r>
            <a:endParaRPr lang="ru-RU" sz="1400" dirty="0">
              <a:solidFill>
                <a:srgbClr val="FF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tx1"/>
                </a:solidFill>
              </a:rPr>
              <a:t>Срок – на инвестиции до 84 мес., на ПОС до 36 мес.;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tx1"/>
                </a:solidFill>
              </a:rPr>
              <a:t>Целевой сегмент - </a:t>
            </a:r>
            <a:r>
              <a:rPr lang="ru-RU" sz="1400" dirty="0"/>
              <a:t>СМСП, зарегистрированные и реализующие проекты на территории </a:t>
            </a:r>
            <a:r>
              <a:rPr lang="ru-RU" sz="1400" dirty="0" err="1"/>
              <a:t>Жамбылской</a:t>
            </a:r>
            <a:r>
              <a:rPr lang="ru-RU" sz="1400" dirty="0"/>
              <a:t> области</a:t>
            </a:r>
            <a:r>
              <a:rPr lang="ru-RU" sz="1400" dirty="0" smtClean="0"/>
              <a:t>.</a:t>
            </a:r>
          </a:p>
          <a:p>
            <a:pPr lvl="0"/>
            <a:endParaRPr lang="ru-RU" sz="1400" dirty="0" smtClean="0">
              <a:solidFill>
                <a:schemeClr val="tx1"/>
              </a:solidFill>
            </a:endParaRPr>
          </a:p>
          <a:p>
            <a:pPr lvl="0">
              <a:buClr>
                <a:schemeClr val="accent3"/>
              </a:buClr>
            </a:pPr>
            <a:r>
              <a:rPr lang="ru-RU" sz="1400" b="1" dirty="0" smtClean="0">
                <a:solidFill>
                  <a:schemeClr val="tx1"/>
                </a:solidFill>
              </a:rPr>
              <a:t>Размещенные </a:t>
            </a:r>
            <a:r>
              <a:rPr lang="ru-RU" sz="1400" b="1" dirty="0">
                <a:solidFill>
                  <a:schemeClr val="tx1"/>
                </a:solidFill>
              </a:rPr>
              <a:t>средства: </a:t>
            </a:r>
            <a:r>
              <a:rPr lang="ru-RU" sz="1400" b="1" dirty="0" smtClean="0">
                <a:solidFill>
                  <a:schemeClr val="tx1"/>
                </a:solidFill>
              </a:rPr>
              <a:t>3,4 </a:t>
            </a:r>
            <a:r>
              <a:rPr lang="ru-RU" sz="1400" b="1" dirty="0">
                <a:solidFill>
                  <a:schemeClr val="tx1"/>
                </a:solidFill>
              </a:rPr>
              <a:t>млрд. тенге</a:t>
            </a:r>
            <a:r>
              <a:rPr lang="ru-RU" sz="1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(в 2020 году выделено, но еще не размещено в БВУ - </a:t>
            </a:r>
            <a:r>
              <a:rPr lang="ru-RU" sz="1400" dirty="0" smtClean="0">
                <a:solidFill>
                  <a:schemeClr val="tx1"/>
                </a:solidFill>
              </a:rPr>
              <a:t>1,0 </a:t>
            </a:r>
            <a:r>
              <a:rPr lang="ru-RU" sz="1400" dirty="0">
                <a:solidFill>
                  <a:schemeClr val="tx1"/>
                </a:solidFill>
              </a:rPr>
              <a:t>млрд. тенге (500 млн. тенге МИО + 500 млн. тенге Фонд Даму</a:t>
            </a:r>
            <a:r>
              <a:rPr lang="ru-RU" sz="1400" dirty="0" smtClean="0">
                <a:solidFill>
                  <a:schemeClr val="tx1"/>
                </a:solidFill>
              </a:rPr>
              <a:t>).</a:t>
            </a:r>
          </a:p>
          <a:p>
            <a:pPr lvl="0">
              <a:buClr>
                <a:schemeClr val="accent3"/>
              </a:buClr>
            </a:pPr>
            <a:endParaRPr lang="ru-RU" sz="1400" dirty="0">
              <a:solidFill>
                <a:schemeClr val="tx1"/>
              </a:solidFill>
            </a:endParaRPr>
          </a:p>
          <a:p>
            <a:pPr lvl="0">
              <a:buClr>
                <a:schemeClr val="accent3"/>
              </a:buClr>
            </a:pPr>
            <a:r>
              <a:rPr lang="ru-RU" sz="1400" b="1" dirty="0">
                <a:solidFill>
                  <a:srgbClr val="C00000"/>
                </a:solidFill>
              </a:rPr>
              <a:t>Результаты: </a:t>
            </a:r>
            <a:r>
              <a:rPr lang="ru-RU" sz="1400" dirty="0">
                <a:solidFill>
                  <a:srgbClr val="C00000"/>
                </a:solidFill>
              </a:rPr>
              <a:t>на </a:t>
            </a:r>
            <a:r>
              <a:rPr lang="ru-RU" sz="1400" b="1" dirty="0" smtClean="0">
                <a:solidFill>
                  <a:srgbClr val="C00000"/>
                </a:solidFill>
              </a:rPr>
              <a:t>01.05.2020 </a:t>
            </a:r>
            <a:r>
              <a:rPr lang="ru-RU" sz="1400" b="1" dirty="0">
                <a:solidFill>
                  <a:srgbClr val="C00000"/>
                </a:solidFill>
              </a:rPr>
              <a:t>г.</a:t>
            </a:r>
            <a:r>
              <a:rPr lang="ru-RU" sz="1400" dirty="0">
                <a:solidFill>
                  <a:srgbClr val="C00000"/>
                </a:solidFill>
              </a:rPr>
              <a:t> профинансировано </a:t>
            </a:r>
            <a:r>
              <a:rPr lang="ru-RU" sz="1400" b="1" dirty="0" smtClean="0">
                <a:solidFill>
                  <a:srgbClr val="C00000"/>
                </a:solidFill>
              </a:rPr>
              <a:t>167 заемщиков</a:t>
            </a:r>
            <a:r>
              <a:rPr lang="ru-RU" sz="1400" dirty="0" smtClean="0">
                <a:solidFill>
                  <a:srgbClr val="C00000"/>
                </a:solidFill>
              </a:rPr>
              <a:t> </a:t>
            </a:r>
            <a:r>
              <a:rPr lang="ru-RU" sz="1400" dirty="0">
                <a:solidFill>
                  <a:srgbClr val="C00000"/>
                </a:solidFill>
              </a:rPr>
              <a:t>на сумму </a:t>
            </a:r>
            <a:r>
              <a:rPr lang="ru-RU" sz="1400" b="1" dirty="0" smtClean="0">
                <a:solidFill>
                  <a:srgbClr val="C00000"/>
                </a:solidFill>
              </a:rPr>
              <a:t>5,4 </a:t>
            </a:r>
            <a:r>
              <a:rPr lang="ru-RU" sz="1400" b="1" dirty="0">
                <a:solidFill>
                  <a:srgbClr val="C00000"/>
                </a:solidFill>
              </a:rPr>
              <a:t>млрд. тенге </a:t>
            </a:r>
            <a:r>
              <a:rPr lang="ru-RU" sz="1400" dirty="0">
                <a:solidFill>
                  <a:srgbClr val="C00000"/>
                </a:solidFill>
              </a:rPr>
              <a:t>(в </a:t>
            </a:r>
            <a:r>
              <a:rPr lang="ru-RU" sz="1400" dirty="0" err="1">
                <a:solidFill>
                  <a:srgbClr val="C00000"/>
                </a:solidFill>
              </a:rPr>
              <a:t>т.ч</a:t>
            </a:r>
            <a:r>
              <a:rPr lang="ru-RU" sz="1400" dirty="0">
                <a:solidFill>
                  <a:srgbClr val="C00000"/>
                </a:solidFill>
              </a:rPr>
              <a:t>. за счет вторичного освоения).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169301"/>
              </p:ext>
            </p:extLst>
          </p:nvPr>
        </p:nvGraphicFramePr>
        <p:xfrm>
          <a:off x="6876256" y="1347614"/>
          <a:ext cx="1933051" cy="2112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" name="Shape 927"/>
          <p:cNvGrpSpPr/>
          <p:nvPr/>
        </p:nvGrpSpPr>
        <p:grpSpPr>
          <a:xfrm>
            <a:off x="7260663" y="1779662"/>
            <a:ext cx="383314" cy="325241"/>
            <a:chOff x="2599825" y="3689700"/>
            <a:chExt cx="429850" cy="360275"/>
          </a:xfrm>
          <a:solidFill>
            <a:schemeClr val="bg1"/>
          </a:solidFill>
        </p:grpSpPr>
        <p:sp>
          <p:nvSpPr>
            <p:cNvPr id="11" name="Shape 928"/>
            <p:cNvSpPr/>
            <p:nvPr/>
          </p:nvSpPr>
          <p:spPr>
            <a:xfrm>
              <a:off x="2599825" y="3689700"/>
              <a:ext cx="429850" cy="169150"/>
            </a:xfrm>
            <a:custGeom>
              <a:avLst/>
              <a:gdLst/>
              <a:ahLst/>
              <a:cxnLst/>
              <a:rect l="0" t="0" r="0" b="0"/>
              <a:pathLst>
                <a:path w="17194" h="6766" extrusionOk="0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929"/>
            <p:cNvSpPr/>
            <p:nvPr/>
          </p:nvSpPr>
          <p:spPr>
            <a:xfrm>
              <a:off x="2599825" y="3861275"/>
              <a:ext cx="429850" cy="188700"/>
            </a:xfrm>
            <a:custGeom>
              <a:avLst/>
              <a:gdLst/>
              <a:ahLst/>
              <a:cxnLst/>
              <a:rect l="0" t="0" r="0" b="0"/>
              <a:pathLst>
                <a:path w="17194" h="7548" extrusionOk="0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3" name="Shape 963"/>
          <p:cNvGrpSpPr/>
          <p:nvPr/>
        </p:nvGrpSpPr>
        <p:grpSpPr>
          <a:xfrm>
            <a:off x="8011332" y="1657292"/>
            <a:ext cx="339217" cy="447611"/>
            <a:chOff x="2624850" y="4296000"/>
            <a:chExt cx="380400" cy="495825"/>
          </a:xfrm>
          <a:solidFill>
            <a:schemeClr val="bg1"/>
          </a:solidFill>
        </p:grpSpPr>
        <p:sp>
          <p:nvSpPr>
            <p:cNvPr id="14" name="Shape 964"/>
            <p:cNvSpPr/>
            <p:nvPr/>
          </p:nvSpPr>
          <p:spPr>
            <a:xfrm>
              <a:off x="2845875" y="4296000"/>
              <a:ext cx="126425" cy="125800"/>
            </a:xfrm>
            <a:custGeom>
              <a:avLst/>
              <a:gdLst/>
              <a:ahLst/>
              <a:cxnLst/>
              <a:rect l="0" t="0" r="0" b="0"/>
              <a:pathLst>
                <a:path w="5057" h="5032" extrusionOk="0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965"/>
            <p:cNvSpPr/>
            <p:nvPr/>
          </p:nvSpPr>
          <p:spPr>
            <a:xfrm>
              <a:off x="2635850" y="4316150"/>
              <a:ext cx="369400" cy="475675"/>
            </a:xfrm>
            <a:custGeom>
              <a:avLst/>
              <a:gdLst/>
              <a:ahLst/>
              <a:cxnLst/>
              <a:rect l="0" t="0" r="0" b="0"/>
              <a:pathLst>
                <a:path w="14776" h="19027" extrusionOk="0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966"/>
            <p:cNvSpPr/>
            <p:nvPr/>
          </p:nvSpPr>
          <p:spPr>
            <a:xfrm>
              <a:off x="2624850" y="4357675"/>
              <a:ext cx="171600" cy="171600"/>
            </a:xfrm>
            <a:custGeom>
              <a:avLst/>
              <a:gdLst/>
              <a:ahLst/>
              <a:cxnLst/>
              <a:rect l="0" t="0" r="0" b="0"/>
              <a:pathLst>
                <a:path w="6864" h="6864" extrusionOk="0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7" name="Shape 923"/>
          <p:cNvGrpSpPr/>
          <p:nvPr/>
        </p:nvGrpSpPr>
        <p:grpSpPr>
          <a:xfrm>
            <a:off x="8208428" y="2437340"/>
            <a:ext cx="390938" cy="315853"/>
            <a:chOff x="1921475" y="3695200"/>
            <a:chExt cx="438400" cy="349875"/>
          </a:xfrm>
          <a:solidFill>
            <a:schemeClr val="bg1"/>
          </a:solidFill>
        </p:grpSpPr>
        <p:sp>
          <p:nvSpPr>
            <p:cNvPr id="18" name="Shape 924"/>
            <p:cNvSpPr/>
            <p:nvPr/>
          </p:nvSpPr>
          <p:spPr>
            <a:xfrm>
              <a:off x="2246900" y="3992550"/>
              <a:ext cx="52525" cy="52525"/>
            </a:xfrm>
            <a:custGeom>
              <a:avLst/>
              <a:gdLst/>
              <a:ahLst/>
              <a:cxnLst/>
              <a:rect l="0" t="0" r="0" b="0"/>
              <a:pathLst>
                <a:path w="2101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925"/>
            <p:cNvSpPr/>
            <p:nvPr/>
          </p:nvSpPr>
          <p:spPr>
            <a:xfrm>
              <a:off x="2033800" y="3992550"/>
              <a:ext cx="52550" cy="52525"/>
            </a:xfrm>
            <a:custGeom>
              <a:avLst/>
              <a:gdLst/>
              <a:ahLst/>
              <a:cxnLst/>
              <a:rect l="0" t="0" r="0" b="0"/>
              <a:pathLst>
                <a:path w="2102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926"/>
            <p:cNvSpPr/>
            <p:nvPr/>
          </p:nvSpPr>
          <p:spPr>
            <a:xfrm>
              <a:off x="1921475" y="3695200"/>
              <a:ext cx="438400" cy="297975"/>
            </a:xfrm>
            <a:custGeom>
              <a:avLst/>
              <a:gdLst/>
              <a:ahLst/>
              <a:cxnLst/>
              <a:rect l="0" t="0" r="0" b="0"/>
              <a:pathLst>
                <a:path w="17536" h="11919" extrusionOk="0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2" name="Shape 953"/>
          <p:cNvGrpSpPr/>
          <p:nvPr/>
        </p:nvGrpSpPr>
        <p:grpSpPr>
          <a:xfrm>
            <a:off x="7616025" y="2850756"/>
            <a:ext cx="395307" cy="400216"/>
            <a:chOff x="570875" y="4322250"/>
            <a:chExt cx="443300" cy="443325"/>
          </a:xfrm>
          <a:solidFill>
            <a:schemeClr val="bg1"/>
          </a:solidFill>
        </p:grpSpPr>
        <p:sp>
          <p:nvSpPr>
            <p:cNvPr id="23" name="Shape 954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955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956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957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7" name="Shape 990"/>
          <p:cNvGrpSpPr/>
          <p:nvPr/>
        </p:nvGrpSpPr>
        <p:grpSpPr>
          <a:xfrm>
            <a:off x="7073888" y="2403946"/>
            <a:ext cx="373549" cy="388616"/>
            <a:chOff x="2605300" y="5003050"/>
            <a:chExt cx="418900" cy="430475"/>
          </a:xfrm>
          <a:solidFill>
            <a:schemeClr val="bg1"/>
          </a:solidFill>
        </p:grpSpPr>
        <p:sp>
          <p:nvSpPr>
            <p:cNvPr id="29" name="Shape 991"/>
            <p:cNvSpPr/>
            <p:nvPr/>
          </p:nvSpPr>
          <p:spPr>
            <a:xfrm>
              <a:off x="2820225" y="5222250"/>
              <a:ext cx="202750" cy="211275"/>
            </a:xfrm>
            <a:custGeom>
              <a:avLst/>
              <a:gdLst/>
              <a:ahLst/>
              <a:cxnLst/>
              <a:rect l="0" t="0" r="0" b="0"/>
              <a:pathLst>
                <a:path w="8110" h="8451" extrusionOk="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992"/>
            <p:cNvSpPr/>
            <p:nvPr/>
          </p:nvSpPr>
          <p:spPr>
            <a:xfrm>
              <a:off x="2606525" y="5003050"/>
              <a:ext cx="203975" cy="208225"/>
            </a:xfrm>
            <a:custGeom>
              <a:avLst/>
              <a:gdLst/>
              <a:ahLst/>
              <a:cxnLst/>
              <a:rect l="0" t="0" r="0" b="0"/>
              <a:pathLst>
                <a:path w="8159" h="8329" extrusionOk="0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993"/>
            <p:cNvSpPr/>
            <p:nvPr/>
          </p:nvSpPr>
          <p:spPr>
            <a:xfrm>
              <a:off x="2605300" y="5008550"/>
              <a:ext cx="418900" cy="418875"/>
            </a:xfrm>
            <a:custGeom>
              <a:avLst/>
              <a:gdLst/>
              <a:ahLst/>
              <a:cxnLst/>
              <a:rect l="0" t="0" r="0" b="0"/>
              <a:pathLst>
                <a:path w="16756" h="16755" extrusionOk="0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39552" y="4803998"/>
            <a:ext cx="6912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Источник: Данные Фонда «Даму» на 01.0</a:t>
            </a:r>
            <a:r>
              <a:rPr lang="en-US" sz="800" i="1" dirty="0" smtClean="0"/>
              <a:t>5</a:t>
            </a:r>
            <a:r>
              <a:rPr lang="ru-RU" sz="800" i="1" dirty="0" smtClean="0"/>
              <a:t>.2020 г. (</a:t>
            </a:r>
            <a:r>
              <a:rPr lang="kk-KZ" sz="800" i="1" dirty="0" smtClean="0"/>
              <a:t>с начала реализации программ</a:t>
            </a:r>
            <a:r>
              <a:rPr lang="ru-RU" sz="800" i="1" dirty="0" smtClean="0"/>
              <a:t>)</a:t>
            </a:r>
            <a:endParaRPr lang="en-US" sz="800" i="1" dirty="0" smtClean="0"/>
          </a:p>
        </p:txBody>
      </p:sp>
    </p:spTree>
    <p:extLst>
      <p:ext uri="{BB962C8B-B14F-4D97-AF65-F5344CB8AC3E}">
        <p14:creationId xmlns:p14="http://schemas.microsoft.com/office/powerpoint/2010/main" val="361313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1. </a:t>
            </a:r>
            <a:r>
              <a:rPr lang="ru-RU" sz="2000" b="1" dirty="0"/>
              <a:t>Социально-экономический эффект</a:t>
            </a:r>
            <a:br>
              <a:rPr lang="ru-RU" sz="2000" b="1" dirty="0"/>
            </a:br>
            <a:r>
              <a:rPr lang="ru-RU" sz="1200" b="1" dirty="0"/>
              <a:t>в рамках ГП «ДКБ-2020» по состоянию на </a:t>
            </a:r>
            <a:r>
              <a:rPr lang="ru-RU" sz="1200" b="1" dirty="0" smtClean="0"/>
              <a:t>01.01.2020 г.</a:t>
            </a:r>
            <a:r>
              <a:rPr lang="en-US" sz="1200" b="1" dirty="0" smtClean="0"/>
              <a:t> </a:t>
            </a:r>
            <a:r>
              <a:rPr lang="ru-RU" sz="1200" b="1" dirty="0" smtClean="0"/>
              <a:t>по </a:t>
            </a:r>
            <a:r>
              <a:rPr lang="ru-RU" sz="1200" b="1" dirty="0" err="1"/>
              <a:t>Жамбылской</a:t>
            </a:r>
            <a:r>
              <a:rPr lang="ru-RU" sz="1200" b="1" dirty="0"/>
              <a:t> </a:t>
            </a:r>
            <a:r>
              <a:rPr lang="ru-RU" sz="1200" b="1" dirty="0" smtClean="0"/>
              <a:t>области</a:t>
            </a:r>
            <a:endParaRPr lang="ru-RU" sz="1200" b="1" dirty="0"/>
          </a:p>
        </p:txBody>
      </p:sp>
      <p:sp>
        <p:nvSpPr>
          <p:cNvPr id="6" name="Овал 5"/>
          <p:cNvSpPr>
            <a:spLocks noChangeAspect="1"/>
          </p:cNvSpPr>
          <p:nvPr/>
        </p:nvSpPr>
        <p:spPr>
          <a:xfrm>
            <a:off x="3419872" y="1275606"/>
            <a:ext cx="1080000" cy="10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0" rIns="36000" rtlCol="0" anchor="ctr"/>
          <a:lstStyle/>
          <a:p>
            <a:pPr algn="ctr"/>
            <a:r>
              <a:rPr lang="ru-RU" sz="1100" b="1" dirty="0" smtClean="0"/>
              <a:t>2010-2018 годы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723,6</a:t>
            </a:r>
          </a:p>
          <a:p>
            <a:pPr algn="ctr"/>
            <a:r>
              <a:rPr lang="ru-RU" sz="1100" b="1" dirty="0" smtClean="0"/>
              <a:t>млрд. тенге</a:t>
            </a:r>
            <a:endParaRPr lang="ru-RU" sz="1100" b="1" dirty="0"/>
          </a:p>
        </p:txBody>
      </p:sp>
      <p:sp>
        <p:nvSpPr>
          <p:cNvPr id="7" name="Стрелка вправо 6"/>
          <p:cNvSpPr/>
          <p:nvPr/>
        </p:nvSpPr>
        <p:spPr>
          <a:xfrm rot="2350705">
            <a:off x="3275856" y="1174467"/>
            <a:ext cx="288032" cy="2880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>
            <a:spLocks noChangeAspect="1"/>
          </p:cNvSpPr>
          <p:nvPr/>
        </p:nvSpPr>
        <p:spPr>
          <a:xfrm>
            <a:off x="4211960" y="2283538"/>
            <a:ext cx="360040" cy="36016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000" b="1" dirty="0" smtClean="0"/>
              <a:t>%</a:t>
            </a:r>
            <a:endParaRPr lang="ru-RU" sz="1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2603884"/>
            <a:ext cx="1728192" cy="277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Доля Фонда в отношении выпуска </a:t>
            </a:r>
            <a:r>
              <a:rPr lang="ru-RU" sz="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продукции субъектами МСП </a:t>
            </a:r>
            <a:r>
              <a:rPr lang="ru-RU" sz="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201</a:t>
            </a:r>
            <a:r>
              <a:rPr lang="kk-KZ" sz="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год в регионе</a:t>
            </a:r>
            <a:endParaRPr lang="ru-RU" sz="600" dirty="0"/>
          </a:p>
        </p:txBody>
      </p:sp>
      <p:sp>
        <p:nvSpPr>
          <p:cNvPr id="10" name="TextBox 9"/>
          <p:cNvSpPr txBox="1"/>
          <p:nvPr/>
        </p:nvSpPr>
        <p:spPr>
          <a:xfrm>
            <a:off x="3491880" y="2355726"/>
            <a:ext cx="93585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33</a:t>
            </a:r>
          </a:p>
        </p:txBody>
      </p:sp>
      <p:sp>
        <p:nvSpPr>
          <p:cNvPr id="11" name="Овал 10"/>
          <p:cNvSpPr>
            <a:spLocks noChangeAspect="1"/>
          </p:cNvSpPr>
          <p:nvPr/>
        </p:nvSpPr>
        <p:spPr>
          <a:xfrm>
            <a:off x="3419872" y="3284903"/>
            <a:ext cx="1080000" cy="108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100" b="1" dirty="0" smtClean="0"/>
              <a:t>2010-2019 годы</a:t>
            </a:r>
            <a:endParaRPr lang="ru-RU" sz="1100" b="1" dirty="0"/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10,9</a:t>
            </a:r>
            <a:endParaRPr lang="ru-RU" b="1" dirty="0">
              <a:solidFill>
                <a:srgbClr val="C00000"/>
              </a:solidFill>
            </a:endParaRPr>
          </a:p>
          <a:p>
            <a:pPr algn="ctr"/>
            <a:r>
              <a:rPr lang="ru-RU" sz="1100" b="1" dirty="0" smtClean="0"/>
              <a:t>тыс. ед.</a:t>
            </a:r>
            <a:endParaRPr lang="ru-RU" sz="1100" b="1" dirty="0"/>
          </a:p>
        </p:txBody>
      </p:sp>
      <p:sp>
        <p:nvSpPr>
          <p:cNvPr id="12" name="Стрелка вправо 11"/>
          <p:cNvSpPr/>
          <p:nvPr/>
        </p:nvSpPr>
        <p:spPr>
          <a:xfrm rot="2350705">
            <a:off x="3275856" y="3199491"/>
            <a:ext cx="288032" cy="2880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>
            <a:spLocks noChangeAspect="1"/>
          </p:cNvSpPr>
          <p:nvPr/>
        </p:nvSpPr>
        <p:spPr>
          <a:xfrm>
            <a:off x="7812480" y="1275606"/>
            <a:ext cx="1080000" cy="108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44000" rIns="0" rtlCol="0" anchor="ctr"/>
          <a:lstStyle/>
          <a:p>
            <a:pPr algn="ctr"/>
            <a:r>
              <a:rPr lang="ru-RU" sz="1100" b="1" dirty="0" smtClean="0"/>
              <a:t>2010-2019 </a:t>
            </a:r>
            <a:r>
              <a:rPr lang="ru-RU" sz="1100" b="1" dirty="0"/>
              <a:t>годы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61,8</a:t>
            </a:r>
            <a:endParaRPr lang="ru-RU" b="1" dirty="0">
              <a:solidFill>
                <a:srgbClr val="C00000"/>
              </a:solidFill>
            </a:endParaRPr>
          </a:p>
          <a:p>
            <a:pPr algn="ctr"/>
            <a:r>
              <a:rPr lang="ru-RU" sz="1100" b="1" dirty="0"/>
              <a:t>млрд. тенге</a:t>
            </a:r>
          </a:p>
        </p:txBody>
      </p:sp>
      <p:sp>
        <p:nvSpPr>
          <p:cNvPr id="14" name="Овал 13"/>
          <p:cNvSpPr>
            <a:spLocks noChangeAspect="1"/>
          </p:cNvSpPr>
          <p:nvPr/>
        </p:nvSpPr>
        <p:spPr>
          <a:xfrm>
            <a:off x="7812480" y="3291950"/>
            <a:ext cx="1080000" cy="10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100" b="1" dirty="0" smtClean="0"/>
              <a:t>2010-2019 </a:t>
            </a:r>
            <a:r>
              <a:rPr lang="ru-RU" sz="1100" b="1" dirty="0"/>
              <a:t>годы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2,6</a:t>
            </a:r>
            <a:endParaRPr lang="ru-RU" b="1" dirty="0">
              <a:solidFill>
                <a:srgbClr val="C00000"/>
              </a:solidFill>
            </a:endParaRPr>
          </a:p>
          <a:p>
            <a:pPr algn="ctr"/>
            <a:r>
              <a:rPr lang="ru-RU" sz="1100" b="1" dirty="0" smtClean="0"/>
              <a:t>тыс. ед.</a:t>
            </a:r>
            <a:endParaRPr lang="ru-RU" sz="1100" b="1" dirty="0"/>
          </a:p>
        </p:txBody>
      </p:sp>
      <p:sp>
        <p:nvSpPr>
          <p:cNvPr id="15" name="Стрелка вправо 14"/>
          <p:cNvSpPr/>
          <p:nvPr/>
        </p:nvSpPr>
        <p:spPr>
          <a:xfrm rot="2350705">
            <a:off x="7654939" y="1174467"/>
            <a:ext cx="288032" cy="2880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2350705">
            <a:off x="7654076" y="3206538"/>
            <a:ext cx="288032" cy="2880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7937830"/>
              </p:ext>
            </p:extLst>
          </p:nvPr>
        </p:nvGraphicFramePr>
        <p:xfrm>
          <a:off x="4860032" y="932671"/>
          <a:ext cx="2823825" cy="19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4341621"/>
              </p:ext>
            </p:extLst>
          </p:nvPr>
        </p:nvGraphicFramePr>
        <p:xfrm>
          <a:off x="157237" y="932671"/>
          <a:ext cx="3060016" cy="19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811941"/>
              </p:ext>
            </p:extLst>
          </p:nvPr>
        </p:nvGraphicFramePr>
        <p:xfrm>
          <a:off x="157236" y="2761265"/>
          <a:ext cx="3046611" cy="19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3924369"/>
              </p:ext>
            </p:extLst>
          </p:nvPr>
        </p:nvGraphicFramePr>
        <p:xfrm>
          <a:off x="4873758" y="2705268"/>
          <a:ext cx="2810099" cy="19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Номер слайда 2"/>
          <p:cNvSpPr txBox="1">
            <a:spLocks/>
          </p:cNvSpPr>
          <p:nvPr/>
        </p:nvSpPr>
        <p:spPr>
          <a:xfrm>
            <a:off x="8278344" y="4767263"/>
            <a:ext cx="470120" cy="274320"/>
          </a:xfrm>
          <a:prstGeom prst="rect">
            <a:avLst/>
          </a:prstGeom>
        </p:spPr>
        <p:txBody>
          <a:bodyPr vert="horz"/>
          <a:lstStyle>
            <a:defPPr>
              <a:defRPr lang="ru-R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45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24662</TotalTime>
  <Words>5944</Words>
  <Application>Microsoft Office PowerPoint</Application>
  <PresentationFormat>Экран (16:9)</PresentationFormat>
  <Paragraphs>987</Paragraphs>
  <Slides>33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Calibri</vt:lpstr>
      <vt:lpstr>Constantia</vt:lpstr>
      <vt:lpstr>Times New Roman</vt:lpstr>
      <vt:lpstr>Wingdings</vt:lpstr>
      <vt:lpstr>Wingdings 3</vt:lpstr>
      <vt:lpstr>Начальная</vt:lpstr>
      <vt:lpstr>Презентация PowerPoint</vt:lpstr>
      <vt:lpstr>Содержание</vt:lpstr>
      <vt:lpstr>1. Результаты программ Фонда в Жамбылской области</vt:lpstr>
      <vt:lpstr>1. Динамика программ Фонда в Жамбылской области</vt:lpstr>
      <vt:lpstr>1. Субсидирование ставки вознаграждения  в разрезе районов за весь период</vt:lpstr>
      <vt:lpstr>1. Гарантирование кредитов в разрезе районов за весь период</vt:lpstr>
      <vt:lpstr>1. Программа льготного кредитования в разрезе районов за весь период</vt:lpstr>
      <vt:lpstr>1. Программа льготного кредитования Точечная региональная программа</vt:lpstr>
      <vt:lpstr>1. Социально-экономический эффект в рамках ГП «ДКБ-2020» по состоянию на 01.01.2020 г. по Жамбылской области</vt:lpstr>
      <vt:lpstr>2. Статистика занятости населения Жамбылской области</vt:lpstr>
      <vt:lpstr>2. Статистика вклада Жамбылской области в экономику страны</vt:lpstr>
      <vt:lpstr>2. ВРП Жамбылской области за 2019 год в разрезе  отраслей экономики</vt:lpstr>
      <vt:lpstr>2. Статистика количества МСП в Жамбылской области</vt:lpstr>
      <vt:lpstr>2. Особенности Жамбылской области</vt:lpstr>
      <vt:lpstr>2. Структура экономики Жамбылской обл. на основе данных КГД МФ РК по сумме уплаченных налогов </vt:lpstr>
      <vt:lpstr>2. Приграничные регионы Жамбылской области</vt:lpstr>
      <vt:lpstr>2. Динамика внешней торговли Жамбылской области</vt:lpstr>
      <vt:lpstr>2. Структура внешней торговли Жамбылской области за 2019 год </vt:lpstr>
      <vt:lpstr>2. Структура внешней торговли Алматинской обл. за 2019 год </vt:lpstr>
      <vt:lpstr>2. Структура внешней торговли Карагандинской обл. за 2019 год </vt:lpstr>
      <vt:lpstr>2. *Структура внешней торговли Туркестанской обл. за 2019 год </vt:lpstr>
      <vt:lpstr>2. Структура внешней торговли Шуской обл. КР за 2018 год </vt:lpstr>
      <vt:lpstr>2. Структура внешней торговли Таласской обл. КР за 2018 год </vt:lpstr>
      <vt:lpstr>2. Выводы по текущей ситуации</vt:lpstr>
      <vt:lpstr>3. Перспективы развития по компонентам ВРП  на примере Жамбылской области</vt:lpstr>
      <vt:lpstr>3. Перспективные направления для инвестирования в МСБ региона</vt:lpstr>
      <vt:lpstr>3. Перспективные продукты для развития  и поставки в регионы РК и за рубеж</vt:lpstr>
      <vt:lpstr>3. Перспективные продукты для развития  и поставки в регионы РК и за рубеж</vt:lpstr>
      <vt:lpstr>3. Перспективные направления для инвестирования в МСБ региона</vt:lpstr>
      <vt:lpstr>4. Участие Фонда в развитии экономики региона</vt:lpstr>
      <vt:lpstr>4. Участие Государственного сектора  в развитии экономики региона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Ермек Нурболович Абдибеков</dc:creator>
  <cp:lastModifiedBy>Админ</cp:lastModifiedBy>
  <cp:revision>1060</cp:revision>
  <cp:lastPrinted>2017-11-28T05:41:03Z</cp:lastPrinted>
  <dcterms:created xsi:type="dcterms:W3CDTF">2017-10-16T10:53:52Z</dcterms:created>
  <dcterms:modified xsi:type="dcterms:W3CDTF">2020-07-17T11:00:32Z</dcterms:modified>
</cp:coreProperties>
</file>